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6"/>
  </p:notesMasterIdLst>
  <p:handoutMasterIdLst>
    <p:handoutMasterId r:id="rId97"/>
  </p:handoutMasterIdLst>
  <p:sldIdLst>
    <p:sldId id="748" r:id="rId2"/>
    <p:sldId id="886" r:id="rId3"/>
    <p:sldId id="1314" r:id="rId4"/>
    <p:sldId id="1298" r:id="rId5"/>
    <p:sldId id="1316" r:id="rId6"/>
    <p:sldId id="1313" r:id="rId7"/>
    <p:sldId id="1317" r:id="rId8"/>
    <p:sldId id="266" r:id="rId9"/>
    <p:sldId id="267" r:id="rId10"/>
    <p:sldId id="1333" r:id="rId11"/>
    <p:sldId id="317" r:id="rId12"/>
    <p:sldId id="318" r:id="rId13"/>
    <p:sldId id="320" r:id="rId14"/>
    <p:sldId id="321" r:id="rId15"/>
    <p:sldId id="322" r:id="rId16"/>
    <p:sldId id="324" r:id="rId17"/>
    <p:sldId id="323" r:id="rId18"/>
    <p:sldId id="325" r:id="rId19"/>
    <p:sldId id="268" r:id="rId20"/>
    <p:sldId id="326" r:id="rId21"/>
    <p:sldId id="327" r:id="rId22"/>
    <p:sldId id="1253" r:id="rId23"/>
    <p:sldId id="1255" r:id="rId24"/>
    <p:sldId id="1303" r:id="rId25"/>
    <p:sldId id="1254" r:id="rId26"/>
    <p:sldId id="1273" r:id="rId27"/>
    <p:sldId id="1304" r:id="rId28"/>
    <p:sldId id="1306" r:id="rId29"/>
    <p:sldId id="1307" r:id="rId30"/>
    <p:sldId id="1305" r:id="rId31"/>
    <p:sldId id="1339" r:id="rId32"/>
    <p:sldId id="1340" r:id="rId33"/>
    <p:sldId id="1274" r:id="rId34"/>
    <p:sldId id="313" r:id="rId35"/>
    <p:sldId id="1318" r:id="rId36"/>
    <p:sldId id="1319" r:id="rId37"/>
    <p:sldId id="1334" r:id="rId38"/>
    <p:sldId id="1338" r:id="rId39"/>
    <p:sldId id="1336" r:id="rId40"/>
    <p:sldId id="1337" r:id="rId41"/>
    <p:sldId id="1320" r:id="rId42"/>
    <p:sldId id="1081" r:id="rId43"/>
    <p:sldId id="275" r:id="rId44"/>
    <p:sldId id="276" r:id="rId45"/>
    <p:sldId id="316" r:id="rId46"/>
    <p:sldId id="1080" r:id="rId47"/>
    <p:sldId id="1082" r:id="rId48"/>
    <p:sldId id="1083" r:id="rId49"/>
    <p:sldId id="1084" r:id="rId50"/>
    <p:sldId id="355" r:id="rId51"/>
    <p:sldId id="356" r:id="rId52"/>
    <p:sldId id="357" r:id="rId53"/>
    <p:sldId id="1085" r:id="rId54"/>
    <p:sldId id="1086" r:id="rId55"/>
    <p:sldId id="1078" r:id="rId56"/>
    <p:sldId id="1087" r:id="rId57"/>
    <p:sldId id="1088" r:id="rId58"/>
    <p:sldId id="1091" r:id="rId59"/>
    <p:sldId id="1089" r:id="rId60"/>
    <p:sldId id="1092" r:id="rId61"/>
    <p:sldId id="1093" r:id="rId62"/>
    <p:sldId id="1094" r:id="rId63"/>
    <p:sldId id="1095" r:id="rId64"/>
    <p:sldId id="1321" r:id="rId65"/>
    <p:sldId id="1074" r:id="rId66"/>
    <p:sldId id="1075" r:id="rId67"/>
    <p:sldId id="1076" r:id="rId68"/>
    <p:sldId id="1077" r:id="rId69"/>
    <p:sldId id="1322" r:id="rId70"/>
    <p:sldId id="1079" r:id="rId71"/>
    <p:sldId id="1332" r:id="rId72"/>
    <p:sldId id="365" r:id="rId73"/>
    <p:sldId id="364" r:id="rId74"/>
    <p:sldId id="376" r:id="rId75"/>
    <p:sldId id="1323" r:id="rId76"/>
    <p:sldId id="378" r:id="rId77"/>
    <p:sldId id="379" r:id="rId78"/>
    <p:sldId id="1324" r:id="rId79"/>
    <p:sldId id="380" r:id="rId80"/>
    <p:sldId id="1325" r:id="rId81"/>
    <p:sldId id="1326" r:id="rId82"/>
    <p:sldId id="369" r:id="rId83"/>
    <p:sldId id="370" r:id="rId84"/>
    <p:sldId id="1327" r:id="rId85"/>
    <p:sldId id="1328" r:id="rId86"/>
    <p:sldId id="366" r:id="rId87"/>
    <p:sldId id="367" r:id="rId88"/>
    <p:sldId id="1329" r:id="rId89"/>
    <p:sldId id="1330" r:id="rId90"/>
    <p:sldId id="372" r:id="rId91"/>
    <p:sldId id="373" r:id="rId92"/>
    <p:sldId id="374" r:id="rId93"/>
    <p:sldId id="375" r:id="rId94"/>
    <p:sldId id="1331" r:id="rId9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17205"/>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F3E45-4610-8718-DB48-DD367D908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9FF06-799C-D4A9-0092-B3F7B938A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16BB34-357C-86DE-572E-1BFD6D6ACF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DA7E30-5BF2-A279-1107-E99FEC030382}"/>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887622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185A-A63B-DCD7-79EC-BEC0736B45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6FF7F-F2B7-B6CD-6F21-D718DC3354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2A617-0856-21A0-83DD-B111F7B4FE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3A123E-8E59-90FE-B6D0-23DC16D5C1E3}"/>
              </a:ext>
            </a:extLst>
          </p:cNvPr>
          <p:cNvSpPr>
            <a:spLocks noGrp="1"/>
          </p:cNvSpPr>
          <p:nvPr>
            <p:ph type="sldNum" sz="quarter" idx="10"/>
          </p:nvPr>
        </p:nvSpPr>
        <p:spPr/>
        <p:txBody>
          <a:bodyPr/>
          <a:lstStyle/>
          <a:p>
            <a:fld id="{6A76B06F-A4C4-4379-B8A7-E3C360C9FE2A}" type="slidenum">
              <a:rPr lang="en-US" smtClean="0"/>
              <a:pPr/>
              <a:t>5</a:t>
            </a:fld>
            <a:endParaRPr lang="en-US"/>
          </a:p>
        </p:txBody>
      </p:sp>
    </p:spTree>
    <p:extLst>
      <p:ext uri="{BB962C8B-B14F-4D97-AF65-F5344CB8AC3E}">
        <p14:creationId xmlns:p14="http://schemas.microsoft.com/office/powerpoint/2010/main" val="314381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E5BC0-2ECF-5B97-CCD4-ADC7CF128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2E2D2-D1D8-682F-C28F-2970AFF15A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A2BEE-32AF-FEC8-B208-3E8A8334F2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FE6E62-427A-22C8-D50B-113C67472438}"/>
              </a:ext>
            </a:extLst>
          </p:cNvPr>
          <p:cNvSpPr>
            <a:spLocks noGrp="1"/>
          </p:cNvSpPr>
          <p:nvPr>
            <p:ph type="sldNum" sz="quarter" idx="10"/>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101482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a:t>
            </a:fld>
            <a:endParaRPr lang="en-US"/>
          </a:p>
        </p:txBody>
      </p:sp>
    </p:spTree>
    <p:extLst>
      <p:ext uri="{BB962C8B-B14F-4D97-AF65-F5344CB8AC3E}">
        <p14:creationId xmlns:p14="http://schemas.microsoft.com/office/powerpoint/2010/main" val="1345643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9</a:t>
            </a:fld>
            <a:endParaRPr lang="en-US"/>
          </a:p>
        </p:txBody>
      </p:sp>
    </p:spTree>
    <p:extLst>
      <p:ext uri="{BB962C8B-B14F-4D97-AF65-F5344CB8AC3E}">
        <p14:creationId xmlns:p14="http://schemas.microsoft.com/office/powerpoint/2010/main" val="1302647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a:t>
            </a:fld>
            <a:endParaRPr lang="en-US"/>
          </a:p>
        </p:txBody>
      </p:sp>
    </p:spTree>
    <p:extLst>
      <p:ext uri="{BB962C8B-B14F-4D97-AF65-F5344CB8AC3E}">
        <p14:creationId xmlns:p14="http://schemas.microsoft.com/office/powerpoint/2010/main" val="985925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11</a:t>
            </a:fld>
            <a:endParaRPr lang="en-US"/>
          </a:p>
        </p:txBody>
      </p:sp>
    </p:spTree>
    <p:extLst>
      <p:ext uri="{BB962C8B-B14F-4D97-AF65-F5344CB8AC3E}">
        <p14:creationId xmlns:p14="http://schemas.microsoft.com/office/powerpoint/2010/main" val="682103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12</a:t>
            </a:fld>
            <a:endParaRPr lang="en-US"/>
          </a:p>
        </p:txBody>
      </p:sp>
    </p:spTree>
    <p:extLst>
      <p:ext uri="{BB962C8B-B14F-4D97-AF65-F5344CB8AC3E}">
        <p14:creationId xmlns:p14="http://schemas.microsoft.com/office/powerpoint/2010/main" val="1954602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13</a:t>
            </a:fld>
            <a:endParaRPr lang="en-US"/>
          </a:p>
        </p:txBody>
      </p:sp>
    </p:spTree>
    <p:extLst>
      <p:ext uri="{BB962C8B-B14F-4D97-AF65-F5344CB8AC3E}">
        <p14:creationId xmlns:p14="http://schemas.microsoft.com/office/powerpoint/2010/main" val="327560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14</a:t>
            </a:fld>
            <a:endParaRPr lang="en-US"/>
          </a:p>
        </p:txBody>
      </p:sp>
    </p:spTree>
    <p:extLst>
      <p:ext uri="{BB962C8B-B14F-4D97-AF65-F5344CB8AC3E}">
        <p14:creationId xmlns:p14="http://schemas.microsoft.com/office/powerpoint/2010/main" val="3889116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15</a:t>
            </a:fld>
            <a:endParaRPr lang="en-US"/>
          </a:p>
        </p:txBody>
      </p:sp>
    </p:spTree>
    <p:extLst>
      <p:ext uri="{BB962C8B-B14F-4D97-AF65-F5344CB8AC3E}">
        <p14:creationId xmlns:p14="http://schemas.microsoft.com/office/powerpoint/2010/main" val="3812990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16</a:t>
            </a:fld>
            <a:endParaRPr lang="en-US"/>
          </a:p>
        </p:txBody>
      </p:sp>
    </p:spTree>
    <p:extLst>
      <p:ext uri="{BB962C8B-B14F-4D97-AF65-F5344CB8AC3E}">
        <p14:creationId xmlns:p14="http://schemas.microsoft.com/office/powerpoint/2010/main" val="2270686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17</a:t>
            </a:fld>
            <a:endParaRPr lang="en-US"/>
          </a:p>
        </p:txBody>
      </p:sp>
    </p:spTree>
    <p:extLst>
      <p:ext uri="{BB962C8B-B14F-4D97-AF65-F5344CB8AC3E}">
        <p14:creationId xmlns:p14="http://schemas.microsoft.com/office/powerpoint/2010/main" val="4156204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18</a:t>
            </a:fld>
            <a:endParaRPr lang="en-US"/>
          </a:p>
        </p:txBody>
      </p:sp>
    </p:spTree>
    <p:extLst>
      <p:ext uri="{BB962C8B-B14F-4D97-AF65-F5344CB8AC3E}">
        <p14:creationId xmlns:p14="http://schemas.microsoft.com/office/powerpoint/2010/main" val="3656572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1014366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20</a:t>
            </a:fld>
            <a:endParaRPr lang="en-US"/>
          </a:p>
        </p:txBody>
      </p:sp>
    </p:spTree>
    <p:extLst>
      <p:ext uri="{BB962C8B-B14F-4D97-AF65-F5344CB8AC3E}">
        <p14:creationId xmlns:p14="http://schemas.microsoft.com/office/powerpoint/2010/main" val="3662010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21</a:t>
            </a:fld>
            <a:endParaRPr lang="en-US"/>
          </a:p>
        </p:txBody>
      </p:sp>
    </p:spTree>
    <p:extLst>
      <p:ext uri="{BB962C8B-B14F-4D97-AF65-F5344CB8AC3E}">
        <p14:creationId xmlns:p14="http://schemas.microsoft.com/office/powerpoint/2010/main" val="2701961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22</a:t>
            </a:fld>
            <a:endParaRPr lang="en-US"/>
          </a:p>
        </p:txBody>
      </p:sp>
    </p:spTree>
    <p:extLst>
      <p:ext uri="{BB962C8B-B14F-4D97-AF65-F5344CB8AC3E}">
        <p14:creationId xmlns:p14="http://schemas.microsoft.com/office/powerpoint/2010/main" val="3462044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23</a:t>
            </a:fld>
            <a:endParaRPr lang="en-US"/>
          </a:p>
        </p:txBody>
      </p:sp>
    </p:spTree>
    <p:extLst>
      <p:ext uri="{BB962C8B-B14F-4D97-AF65-F5344CB8AC3E}">
        <p14:creationId xmlns:p14="http://schemas.microsoft.com/office/powerpoint/2010/main" val="3096877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BF3B-FEDE-6C90-CD81-1A3A8CF40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C838A-457C-8453-B5E2-9ACEBAF67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7A3B3-A6EC-0A84-48CF-19837EAEB3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31BE46-B2A2-487F-1A5E-0FA9A8523D73}"/>
              </a:ext>
            </a:extLst>
          </p:cNvPr>
          <p:cNvSpPr>
            <a:spLocks noGrp="1"/>
          </p:cNvSpPr>
          <p:nvPr>
            <p:ph type="sldNum" sz="quarter" idx="10"/>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2261682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25</a:t>
            </a:fld>
            <a:endParaRPr lang="en-US"/>
          </a:p>
        </p:txBody>
      </p:sp>
    </p:spTree>
    <p:extLst>
      <p:ext uri="{BB962C8B-B14F-4D97-AF65-F5344CB8AC3E}">
        <p14:creationId xmlns:p14="http://schemas.microsoft.com/office/powerpoint/2010/main" val="2646282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26</a:t>
            </a:fld>
            <a:endParaRPr lang="en-US"/>
          </a:p>
        </p:txBody>
      </p:sp>
    </p:spTree>
    <p:extLst>
      <p:ext uri="{BB962C8B-B14F-4D97-AF65-F5344CB8AC3E}">
        <p14:creationId xmlns:p14="http://schemas.microsoft.com/office/powerpoint/2010/main" val="3731187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745843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0C713-11CB-C6FD-9055-AD9CB6087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8B33E8-B071-3E42-27EB-DABE7FC61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417AE-6CFB-F482-B737-D765C46FCE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5C3ABF-D057-1E3B-253A-AA0E3CF736FC}"/>
              </a:ext>
            </a:extLst>
          </p:cNvPr>
          <p:cNvSpPr>
            <a:spLocks noGrp="1"/>
          </p:cNvSpPr>
          <p:nvPr>
            <p:ph type="sldNum" sz="quarter" idx="10"/>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1117623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2CD15-17AE-91D9-0AB0-3AC504A40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E2565C-6CEC-92B5-6F34-D787E306B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E1B3C-0BF3-DEF2-1E42-732FC72C62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5861E9-2DC9-B291-F41C-7BBC02557B82}"/>
              </a:ext>
            </a:extLst>
          </p:cNvPr>
          <p:cNvSpPr>
            <a:spLocks noGrp="1"/>
          </p:cNvSpPr>
          <p:nvPr>
            <p:ph type="sldNum" sz="quarter" idx="10"/>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3935469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42</a:t>
            </a:fld>
            <a:endParaRPr lang="en-US"/>
          </a:p>
        </p:txBody>
      </p:sp>
    </p:spTree>
    <p:extLst>
      <p:ext uri="{BB962C8B-B14F-4D97-AF65-F5344CB8AC3E}">
        <p14:creationId xmlns:p14="http://schemas.microsoft.com/office/powerpoint/2010/main" val="1178395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latin typeface="Calibri" panose="020F0502020204030204" pitchFamily="34" charset="0"/>
              <a:cs typeface="Calibri" panose="020F0502020204030204" pitchFamily="34" charset="0"/>
            </a:endParaRPr>
          </a:p>
        </p:txBody>
      </p:sp>
      <p:sp>
        <p:nvSpPr>
          <p:cNvPr id="232" name="Google Shape;23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latin typeface="Calibri" panose="020F0502020204030204" pitchFamily="34" charset="0"/>
              <a:cs typeface="Calibri" panose="020F0502020204030204" pitchFamily="34" charset="0"/>
            </a:endParaRPr>
          </a:p>
        </p:txBody>
      </p:sp>
      <p:sp>
        <p:nvSpPr>
          <p:cNvPr id="239" name="Google Shape;239;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1610581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1974882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867096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16738730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2199233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51</a:t>
            </a:fld>
            <a:endParaRPr lang="en-US"/>
          </a:p>
        </p:txBody>
      </p:sp>
    </p:spTree>
    <p:extLst>
      <p:ext uri="{BB962C8B-B14F-4D97-AF65-F5344CB8AC3E}">
        <p14:creationId xmlns:p14="http://schemas.microsoft.com/office/powerpoint/2010/main" val="34353828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246261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33031504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2432505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57</a:t>
            </a:fld>
            <a:endParaRPr lang="en-US"/>
          </a:p>
        </p:txBody>
      </p:sp>
    </p:spTree>
    <p:extLst>
      <p:ext uri="{BB962C8B-B14F-4D97-AF65-F5344CB8AC3E}">
        <p14:creationId xmlns:p14="http://schemas.microsoft.com/office/powerpoint/2010/main" val="4661666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58</a:t>
            </a:fld>
            <a:endParaRPr lang="en-US"/>
          </a:p>
        </p:txBody>
      </p:sp>
    </p:spTree>
    <p:extLst>
      <p:ext uri="{BB962C8B-B14F-4D97-AF65-F5344CB8AC3E}">
        <p14:creationId xmlns:p14="http://schemas.microsoft.com/office/powerpoint/2010/main" val="4879349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59</a:t>
            </a:fld>
            <a:endParaRPr lang="en-US"/>
          </a:p>
        </p:txBody>
      </p:sp>
    </p:spTree>
    <p:extLst>
      <p:ext uri="{BB962C8B-B14F-4D97-AF65-F5344CB8AC3E}">
        <p14:creationId xmlns:p14="http://schemas.microsoft.com/office/powerpoint/2010/main" val="87686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60</a:t>
            </a:fld>
            <a:endParaRPr lang="en-US"/>
          </a:p>
        </p:txBody>
      </p:sp>
    </p:spTree>
    <p:extLst>
      <p:ext uri="{BB962C8B-B14F-4D97-AF65-F5344CB8AC3E}">
        <p14:creationId xmlns:p14="http://schemas.microsoft.com/office/powerpoint/2010/main" val="21424267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61</a:t>
            </a:fld>
            <a:endParaRPr lang="en-US"/>
          </a:p>
        </p:txBody>
      </p:sp>
    </p:spTree>
    <p:extLst>
      <p:ext uri="{BB962C8B-B14F-4D97-AF65-F5344CB8AC3E}">
        <p14:creationId xmlns:p14="http://schemas.microsoft.com/office/powerpoint/2010/main" val="22666904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62</a:t>
            </a:fld>
            <a:endParaRPr lang="en-US"/>
          </a:p>
        </p:txBody>
      </p:sp>
    </p:spTree>
    <p:extLst>
      <p:ext uri="{BB962C8B-B14F-4D97-AF65-F5344CB8AC3E}">
        <p14:creationId xmlns:p14="http://schemas.microsoft.com/office/powerpoint/2010/main" val="21089290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16764039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5043B-CC07-61E9-15E7-A20F1C0F38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A7191-5DA5-9931-DC9D-EE12A523C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80CE6-74F8-2EA3-6501-9C950AB39A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F56CF6-06EA-8F38-095C-41D8F57FC741}"/>
              </a:ext>
            </a:extLst>
          </p:cNvPr>
          <p:cNvSpPr>
            <a:spLocks noGrp="1"/>
          </p:cNvSpPr>
          <p:nvPr>
            <p:ph type="sldNum" sz="quarter" idx="10"/>
          </p:nvPr>
        </p:nvSpPr>
        <p:spPr/>
        <p:txBody>
          <a:bodyPr/>
          <a:lstStyle/>
          <a:p>
            <a:fld id="{6A76B06F-A4C4-4379-B8A7-E3C360C9FE2A}" type="slidenum">
              <a:rPr lang="en-US" smtClean="0"/>
              <a:pPr/>
              <a:t>64</a:t>
            </a:fld>
            <a:endParaRPr lang="en-US"/>
          </a:p>
        </p:txBody>
      </p:sp>
    </p:spTree>
    <p:extLst>
      <p:ext uri="{BB962C8B-B14F-4D97-AF65-F5344CB8AC3E}">
        <p14:creationId xmlns:p14="http://schemas.microsoft.com/office/powerpoint/2010/main" val="17412386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65</a:t>
            </a:fld>
            <a:endParaRPr lang="en-US"/>
          </a:p>
        </p:txBody>
      </p:sp>
    </p:spTree>
    <p:extLst>
      <p:ext uri="{BB962C8B-B14F-4D97-AF65-F5344CB8AC3E}">
        <p14:creationId xmlns:p14="http://schemas.microsoft.com/office/powerpoint/2010/main" val="1500978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66</a:t>
            </a:fld>
            <a:endParaRPr lang="en-US"/>
          </a:p>
        </p:txBody>
      </p:sp>
    </p:spTree>
    <p:extLst>
      <p:ext uri="{BB962C8B-B14F-4D97-AF65-F5344CB8AC3E}">
        <p14:creationId xmlns:p14="http://schemas.microsoft.com/office/powerpoint/2010/main" val="13970350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67</a:t>
            </a:fld>
            <a:endParaRPr lang="en-US"/>
          </a:p>
        </p:txBody>
      </p:sp>
    </p:spTree>
    <p:extLst>
      <p:ext uri="{BB962C8B-B14F-4D97-AF65-F5344CB8AC3E}">
        <p14:creationId xmlns:p14="http://schemas.microsoft.com/office/powerpoint/2010/main" val="1755485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68</a:t>
            </a:fld>
            <a:endParaRPr lang="en-US"/>
          </a:p>
        </p:txBody>
      </p:sp>
    </p:spTree>
    <p:extLst>
      <p:ext uri="{BB962C8B-B14F-4D97-AF65-F5344CB8AC3E}">
        <p14:creationId xmlns:p14="http://schemas.microsoft.com/office/powerpoint/2010/main" val="2601946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69</a:t>
            </a:fld>
            <a:endParaRPr lang="en-US"/>
          </a:p>
        </p:txBody>
      </p:sp>
    </p:spTree>
    <p:extLst>
      <p:ext uri="{BB962C8B-B14F-4D97-AF65-F5344CB8AC3E}">
        <p14:creationId xmlns:p14="http://schemas.microsoft.com/office/powerpoint/2010/main" val="15723528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70</a:t>
            </a:fld>
            <a:endParaRPr lang="en-US"/>
          </a:p>
        </p:txBody>
      </p:sp>
    </p:spTree>
    <p:extLst>
      <p:ext uri="{BB962C8B-B14F-4D97-AF65-F5344CB8AC3E}">
        <p14:creationId xmlns:p14="http://schemas.microsoft.com/office/powerpoint/2010/main" val="21115525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0932B-3749-3795-74CC-AA93812B0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03217-B114-855C-6388-039D26D89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AD1E4-67B4-CB40-54BD-537DC477EB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6C1541-7836-5D69-B5DA-D16B5FBE2C66}"/>
              </a:ext>
            </a:extLst>
          </p:cNvPr>
          <p:cNvSpPr>
            <a:spLocks noGrp="1"/>
          </p:cNvSpPr>
          <p:nvPr>
            <p:ph type="sldNum" sz="quarter" idx="10"/>
          </p:nvPr>
        </p:nvSpPr>
        <p:spPr/>
        <p:txBody>
          <a:bodyPr/>
          <a:lstStyle/>
          <a:p>
            <a:fld id="{6A76B06F-A4C4-4379-B8A7-E3C360C9FE2A}" type="slidenum">
              <a:rPr lang="en-US" smtClean="0"/>
              <a:pPr/>
              <a:t>71</a:t>
            </a:fld>
            <a:endParaRPr lang="en-US"/>
          </a:p>
        </p:txBody>
      </p:sp>
    </p:spTree>
    <p:extLst>
      <p:ext uri="{BB962C8B-B14F-4D97-AF65-F5344CB8AC3E}">
        <p14:creationId xmlns:p14="http://schemas.microsoft.com/office/powerpoint/2010/main" val="33046085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72</a:t>
            </a:fld>
            <a:endParaRPr lang="en-US"/>
          </a:p>
        </p:txBody>
      </p:sp>
    </p:spTree>
    <p:extLst>
      <p:ext uri="{BB962C8B-B14F-4D97-AF65-F5344CB8AC3E}">
        <p14:creationId xmlns:p14="http://schemas.microsoft.com/office/powerpoint/2010/main" val="13854831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73</a:t>
            </a:fld>
            <a:endParaRPr lang="en-US"/>
          </a:p>
        </p:txBody>
      </p:sp>
    </p:spTree>
    <p:extLst>
      <p:ext uri="{BB962C8B-B14F-4D97-AF65-F5344CB8AC3E}">
        <p14:creationId xmlns:p14="http://schemas.microsoft.com/office/powerpoint/2010/main" val="10367184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74</a:t>
            </a:fld>
            <a:endParaRPr lang="en-US"/>
          </a:p>
        </p:txBody>
      </p:sp>
    </p:spTree>
    <p:extLst>
      <p:ext uri="{BB962C8B-B14F-4D97-AF65-F5344CB8AC3E}">
        <p14:creationId xmlns:p14="http://schemas.microsoft.com/office/powerpoint/2010/main" val="23638087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75</a:t>
            </a:fld>
            <a:endParaRPr lang="en-US"/>
          </a:p>
        </p:txBody>
      </p:sp>
    </p:spTree>
    <p:extLst>
      <p:ext uri="{BB962C8B-B14F-4D97-AF65-F5344CB8AC3E}">
        <p14:creationId xmlns:p14="http://schemas.microsoft.com/office/powerpoint/2010/main" val="37609483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76</a:t>
            </a:fld>
            <a:endParaRPr lang="en-US"/>
          </a:p>
        </p:txBody>
      </p:sp>
    </p:spTree>
    <p:extLst>
      <p:ext uri="{BB962C8B-B14F-4D97-AF65-F5344CB8AC3E}">
        <p14:creationId xmlns:p14="http://schemas.microsoft.com/office/powerpoint/2010/main" val="245266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77</a:t>
            </a:fld>
            <a:endParaRPr lang="en-US"/>
          </a:p>
        </p:txBody>
      </p:sp>
    </p:spTree>
    <p:extLst>
      <p:ext uri="{BB962C8B-B14F-4D97-AF65-F5344CB8AC3E}">
        <p14:creationId xmlns:p14="http://schemas.microsoft.com/office/powerpoint/2010/main" val="42477283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78</a:t>
            </a:fld>
            <a:endParaRPr lang="en-US"/>
          </a:p>
        </p:txBody>
      </p:sp>
    </p:spTree>
    <p:extLst>
      <p:ext uri="{BB962C8B-B14F-4D97-AF65-F5344CB8AC3E}">
        <p14:creationId xmlns:p14="http://schemas.microsoft.com/office/powerpoint/2010/main" val="22886576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79</a:t>
            </a:fld>
            <a:endParaRPr lang="en-US"/>
          </a:p>
        </p:txBody>
      </p:sp>
    </p:spTree>
    <p:extLst>
      <p:ext uri="{BB962C8B-B14F-4D97-AF65-F5344CB8AC3E}">
        <p14:creationId xmlns:p14="http://schemas.microsoft.com/office/powerpoint/2010/main" val="10057803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80</a:t>
            </a:fld>
            <a:endParaRPr lang="en-US"/>
          </a:p>
        </p:txBody>
      </p:sp>
    </p:spTree>
    <p:extLst>
      <p:ext uri="{BB962C8B-B14F-4D97-AF65-F5344CB8AC3E}">
        <p14:creationId xmlns:p14="http://schemas.microsoft.com/office/powerpoint/2010/main" val="40391236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81</a:t>
            </a:fld>
            <a:endParaRPr lang="en-US"/>
          </a:p>
        </p:txBody>
      </p:sp>
    </p:spTree>
    <p:extLst>
      <p:ext uri="{BB962C8B-B14F-4D97-AF65-F5344CB8AC3E}">
        <p14:creationId xmlns:p14="http://schemas.microsoft.com/office/powerpoint/2010/main" val="12830663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82</a:t>
            </a:fld>
            <a:endParaRPr lang="en-US"/>
          </a:p>
        </p:txBody>
      </p:sp>
    </p:spTree>
    <p:extLst>
      <p:ext uri="{BB962C8B-B14F-4D97-AF65-F5344CB8AC3E}">
        <p14:creationId xmlns:p14="http://schemas.microsoft.com/office/powerpoint/2010/main" val="27260975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83</a:t>
            </a:fld>
            <a:endParaRPr lang="en-US"/>
          </a:p>
        </p:txBody>
      </p:sp>
    </p:spTree>
    <p:extLst>
      <p:ext uri="{BB962C8B-B14F-4D97-AF65-F5344CB8AC3E}">
        <p14:creationId xmlns:p14="http://schemas.microsoft.com/office/powerpoint/2010/main" val="42869323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84</a:t>
            </a:fld>
            <a:endParaRPr lang="en-US"/>
          </a:p>
        </p:txBody>
      </p:sp>
    </p:spTree>
    <p:extLst>
      <p:ext uri="{BB962C8B-B14F-4D97-AF65-F5344CB8AC3E}">
        <p14:creationId xmlns:p14="http://schemas.microsoft.com/office/powerpoint/2010/main" val="10296860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85</a:t>
            </a:fld>
            <a:endParaRPr lang="en-US"/>
          </a:p>
        </p:txBody>
      </p:sp>
    </p:spTree>
    <p:extLst>
      <p:ext uri="{BB962C8B-B14F-4D97-AF65-F5344CB8AC3E}">
        <p14:creationId xmlns:p14="http://schemas.microsoft.com/office/powerpoint/2010/main" val="34859068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86</a:t>
            </a:fld>
            <a:endParaRPr lang="en-US"/>
          </a:p>
        </p:txBody>
      </p:sp>
    </p:spTree>
    <p:extLst>
      <p:ext uri="{BB962C8B-B14F-4D97-AF65-F5344CB8AC3E}">
        <p14:creationId xmlns:p14="http://schemas.microsoft.com/office/powerpoint/2010/main" val="32672355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87</a:t>
            </a:fld>
            <a:endParaRPr lang="en-US"/>
          </a:p>
        </p:txBody>
      </p:sp>
    </p:spTree>
    <p:extLst>
      <p:ext uri="{BB962C8B-B14F-4D97-AF65-F5344CB8AC3E}">
        <p14:creationId xmlns:p14="http://schemas.microsoft.com/office/powerpoint/2010/main" val="30340758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88</a:t>
            </a:fld>
            <a:endParaRPr lang="en-US"/>
          </a:p>
        </p:txBody>
      </p:sp>
    </p:spTree>
    <p:extLst>
      <p:ext uri="{BB962C8B-B14F-4D97-AF65-F5344CB8AC3E}">
        <p14:creationId xmlns:p14="http://schemas.microsoft.com/office/powerpoint/2010/main" val="6656151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89</a:t>
            </a:fld>
            <a:endParaRPr lang="en-US"/>
          </a:p>
        </p:txBody>
      </p:sp>
    </p:spTree>
    <p:extLst>
      <p:ext uri="{BB962C8B-B14F-4D97-AF65-F5344CB8AC3E}">
        <p14:creationId xmlns:p14="http://schemas.microsoft.com/office/powerpoint/2010/main" val="1647762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90</a:t>
            </a:fld>
            <a:endParaRPr lang="en-US"/>
          </a:p>
        </p:txBody>
      </p:sp>
    </p:spTree>
    <p:extLst>
      <p:ext uri="{BB962C8B-B14F-4D97-AF65-F5344CB8AC3E}">
        <p14:creationId xmlns:p14="http://schemas.microsoft.com/office/powerpoint/2010/main" val="6134734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91</a:t>
            </a:fld>
            <a:endParaRPr lang="en-US"/>
          </a:p>
        </p:txBody>
      </p:sp>
    </p:spTree>
    <p:extLst>
      <p:ext uri="{BB962C8B-B14F-4D97-AF65-F5344CB8AC3E}">
        <p14:creationId xmlns:p14="http://schemas.microsoft.com/office/powerpoint/2010/main" val="232715746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92</a:t>
            </a:fld>
            <a:endParaRPr lang="en-US"/>
          </a:p>
        </p:txBody>
      </p:sp>
    </p:spTree>
    <p:extLst>
      <p:ext uri="{BB962C8B-B14F-4D97-AF65-F5344CB8AC3E}">
        <p14:creationId xmlns:p14="http://schemas.microsoft.com/office/powerpoint/2010/main" val="35238418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93</a:t>
            </a:fld>
            <a:endParaRPr lang="en-US"/>
          </a:p>
        </p:txBody>
      </p:sp>
    </p:spTree>
    <p:extLst>
      <p:ext uri="{BB962C8B-B14F-4D97-AF65-F5344CB8AC3E}">
        <p14:creationId xmlns:p14="http://schemas.microsoft.com/office/powerpoint/2010/main" val="38893056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94</a:t>
            </a:fld>
            <a:endParaRPr lang="en-US"/>
          </a:p>
        </p:txBody>
      </p:sp>
    </p:spTree>
    <p:extLst>
      <p:ext uri="{BB962C8B-B14F-4D97-AF65-F5344CB8AC3E}">
        <p14:creationId xmlns:p14="http://schemas.microsoft.com/office/powerpoint/2010/main" val="3303150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static.googleusercontent.com/media/www.google.com/en/insidesearch/howsearchworks/assets/searchqualityevaluatorguidelines.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w3.org/TR/NOTE-datetime"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http://infolab.stanford.edu/~ullman/mmds/ch3.pdf"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18:  Sitemaps and Shingles</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tee shirts</a:t>
            </a:r>
          </a:p>
          <a:p>
            <a:pPr marL="514350" indent="-514350">
              <a:buFont typeface="+mj-lt"/>
              <a:buAutoNum type="arabicPeriod"/>
            </a:pPr>
            <a:r>
              <a:rPr lang="en-US" dirty="0"/>
              <a:t>finish ranking</a:t>
            </a:r>
          </a:p>
          <a:p>
            <a:pPr marL="514350" indent="-514350">
              <a:buFont typeface="+mj-lt"/>
              <a:buAutoNum type="arabicPeriod"/>
            </a:pPr>
            <a:r>
              <a:rPr lang="en-US" dirty="0"/>
              <a:t>sitemaps</a:t>
            </a:r>
          </a:p>
          <a:p>
            <a:pPr marL="514350" indent="-514350">
              <a:buFont typeface="+mj-lt"/>
              <a:buAutoNum type="arabicPeriod"/>
            </a:pPr>
            <a:r>
              <a:rPr lang="en-US" dirty="0"/>
              <a:t>shingles</a:t>
            </a:r>
          </a:p>
          <a:p>
            <a:pPr marL="514350" indent="-514350">
              <a:buFont typeface="+mj-lt"/>
              <a:buAutoNum type="arabicPeriod"/>
            </a:pPr>
            <a:r>
              <a:rPr lang="en-US" dirty="0"/>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5F638-69D9-C76D-F953-94C4EEEE6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B55D3-956F-06BF-7D3C-2ACEC896811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12289425-1788-66CF-FE92-0F8472960315}"/>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tee shirts</a:t>
            </a:r>
          </a:p>
          <a:p>
            <a:pPr marL="514350" indent="-514350">
              <a:buFont typeface="+mj-lt"/>
              <a:buAutoNum type="arabicPeriod"/>
            </a:pPr>
            <a:r>
              <a:rPr lang="en-US" dirty="0"/>
              <a:t>finish ranking</a:t>
            </a:r>
          </a:p>
          <a:p>
            <a:pPr marL="514350" indent="-514350">
              <a:buFont typeface="+mj-lt"/>
              <a:buAutoNum type="arabicPeriod"/>
            </a:pPr>
            <a:r>
              <a:rPr lang="en-US" dirty="0"/>
              <a:t>sitemaps</a:t>
            </a:r>
          </a:p>
          <a:p>
            <a:pPr marL="514350" indent="-514350">
              <a:buFont typeface="+mj-lt"/>
              <a:buAutoNum type="arabicPeriod"/>
            </a:pPr>
            <a:r>
              <a:rPr lang="en-US" dirty="0"/>
              <a:t>shingles</a:t>
            </a:r>
          </a:p>
          <a:p>
            <a:pPr marL="514350" indent="-514350">
              <a:buFont typeface="+mj-lt"/>
              <a:buAutoNum type="arabicPeriod"/>
            </a:pPr>
            <a:r>
              <a:rPr lang="en-US" dirty="0"/>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D7EDC6BD-E80E-7505-91C7-50FD282D9910}"/>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4245515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normAutofit/>
          </a:bodyPr>
          <a:lstStyle/>
          <a:p>
            <a:pPr marL="514350" indent="-514350">
              <a:buFont typeface="+mj-lt"/>
              <a:buAutoNum type="arabicPeriod"/>
            </a:pPr>
            <a:r>
              <a:rPr lang="en-US" dirty="0"/>
              <a:t>This is the last technical lecture.</a:t>
            </a:r>
          </a:p>
          <a:p>
            <a:pPr marL="514350" indent="-514350">
              <a:buFont typeface="+mj-lt"/>
              <a:buAutoNum type="arabicPeriod"/>
            </a:pPr>
            <a:r>
              <a:rPr lang="en-US" dirty="0"/>
              <a:t>Lab this week will be discussion of team strategies.</a:t>
            </a:r>
          </a:p>
          <a:p>
            <a:pPr marL="514350" indent="-514350">
              <a:buFont typeface="+mj-lt"/>
              <a:buAutoNum type="arabicPeriod"/>
            </a:pPr>
            <a:r>
              <a:rPr lang="en-US" dirty="0"/>
              <a:t>Team presentations and demos.</a:t>
            </a:r>
          </a:p>
          <a:p>
            <a:pPr lvl="2"/>
            <a:r>
              <a:rPr lang="en-US" dirty="0"/>
              <a:t>Thursday April 16  (4 weeks left!)</a:t>
            </a:r>
            <a:br>
              <a:rPr lang="en-US" dirty="0"/>
            </a:br>
            <a:r>
              <a:rPr lang="en-US" dirty="0"/>
              <a:t>Friday April 17</a:t>
            </a:r>
            <a:br>
              <a:rPr lang="en-US" dirty="0"/>
            </a:br>
            <a:r>
              <a:rPr lang="en-US" dirty="0"/>
              <a:t>Tuesday April 21 (last day of class)</a:t>
            </a:r>
          </a:p>
          <a:p>
            <a:pPr marL="514350" indent="-514350">
              <a:buFont typeface="+mj-lt"/>
              <a:buAutoNum type="arabicPeriod"/>
            </a:pPr>
            <a:r>
              <a:rPr lang="en-US" dirty="0"/>
              <a:t>Team meetings April 22 to April 28.</a:t>
            </a:r>
          </a:p>
          <a:p>
            <a:pPr marL="514350" indent="-514350">
              <a:buFont typeface="+mj-lt"/>
              <a:buAutoNum type="arabicPeriod"/>
            </a:pPr>
            <a:r>
              <a:rPr lang="en-US" dirty="0"/>
              <a:t>Final Exam April 29, 4:00 pm.</a:t>
            </a:r>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06CC-A8A4-F8CA-CCB4-28319D8D09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9A7B3-1E99-C9CE-409F-701BB2C0E12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A5B99C5-7873-A370-0F13-AB7DE0D0868B}"/>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rgbClr val="C00000"/>
                </a:solidFill>
              </a:rPr>
              <a:t>tee shirts</a:t>
            </a:r>
          </a:p>
          <a:p>
            <a:pPr marL="514350" indent="-514350">
              <a:buFont typeface="+mj-lt"/>
              <a:buAutoNum type="arabicPeriod"/>
            </a:pPr>
            <a:r>
              <a:rPr lang="en-US" dirty="0"/>
              <a:t>finish ranking</a:t>
            </a:r>
          </a:p>
          <a:p>
            <a:pPr marL="514350" indent="-514350">
              <a:buFont typeface="+mj-lt"/>
              <a:buAutoNum type="arabicPeriod"/>
            </a:pPr>
            <a:r>
              <a:rPr lang="en-US" dirty="0"/>
              <a:t>sitemaps</a:t>
            </a:r>
          </a:p>
          <a:p>
            <a:pPr marL="514350" indent="-514350">
              <a:buFont typeface="+mj-lt"/>
              <a:buAutoNum type="arabicPeriod"/>
            </a:pPr>
            <a:r>
              <a:rPr lang="en-US" dirty="0"/>
              <a:t>shingles</a:t>
            </a:r>
          </a:p>
          <a:p>
            <a:pPr marL="514350" indent="-514350">
              <a:buFont typeface="+mj-lt"/>
              <a:buAutoNum type="arabicPeriod"/>
            </a:pPr>
            <a:r>
              <a:rPr lang="en-US" dirty="0"/>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91839990-1B87-E478-1AE1-85452357060F}"/>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1661904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78A178-FDF5-0995-EFC8-E0610F9C0828}"/>
              </a:ext>
            </a:extLst>
          </p:cNvPr>
          <p:cNvSpPr>
            <a:spLocks noGrp="1"/>
          </p:cNvSpPr>
          <p:nvPr>
            <p:ph type="sldNum" sz="quarter" idx="12"/>
          </p:nvPr>
        </p:nvSpPr>
        <p:spPr/>
        <p:txBody>
          <a:bodyPr/>
          <a:lstStyle/>
          <a:p>
            <a:fld id="{F8D59B09-23C8-46BA-B508-CE17BADF421E}" type="slidenum">
              <a:rPr lang="en-US" smtClean="0"/>
              <a:pPr/>
              <a:t>6</a:t>
            </a:fld>
            <a:endParaRPr lang="en-US"/>
          </a:p>
        </p:txBody>
      </p:sp>
      <p:pic>
        <p:nvPicPr>
          <p:cNvPr id="4" name="Picture 3">
            <a:extLst>
              <a:ext uri="{FF2B5EF4-FFF2-40B4-BE49-F238E27FC236}">
                <a16:creationId xmlns:a16="http://schemas.microsoft.com/office/drawing/2014/main" id="{5C5AF827-1545-47EC-C014-D73E213A6F29}"/>
              </a:ext>
            </a:extLst>
          </p:cNvPr>
          <p:cNvPicPr>
            <a:picLocks noChangeAspect="1"/>
          </p:cNvPicPr>
          <p:nvPr/>
        </p:nvPicPr>
        <p:blipFill>
          <a:blip r:embed="rId2"/>
          <a:stretch>
            <a:fillRect/>
          </a:stretch>
        </p:blipFill>
        <p:spPr>
          <a:xfrm>
            <a:off x="665966" y="1510745"/>
            <a:ext cx="3788250" cy="4764157"/>
          </a:xfrm>
          <a:prstGeom prst="rect">
            <a:avLst/>
          </a:prstGeom>
        </p:spPr>
      </p:pic>
      <p:pic>
        <p:nvPicPr>
          <p:cNvPr id="6" name="Picture 5">
            <a:extLst>
              <a:ext uri="{FF2B5EF4-FFF2-40B4-BE49-F238E27FC236}">
                <a16:creationId xmlns:a16="http://schemas.microsoft.com/office/drawing/2014/main" id="{8E0CE86D-0441-1250-18A5-2CFD8DAE7C33}"/>
              </a:ext>
            </a:extLst>
          </p:cNvPr>
          <p:cNvPicPr>
            <a:picLocks noChangeAspect="1"/>
          </p:cNvPicPr>
          <p:nvPr/>
        </p:nvPicPr>
        <p:blipFill>
          <a:blip r:embed="rId3"/>
          <a:stretch>
            <a:fillRect/>
          </a:stretch>
        </p:blipFill>
        <p:spPr>
          <a:xfrm>
            <a:off x="4875474" y="1510745"/>
            <a:ext cx="3811326" cy="4764157"/>
          </a:xfrm>
          <a:prstGeom prst="rect">
            <a:avLst/>
          </a:prstGeom>
        </p:spPr>
      </p:pic>
      <p:sp>
        <p:nvSpPr>
          <p:cNvPr id="7" name="TextBox 6">
            <a:extLst>
              <a:ext uri="{FF2B5EF4-FFF2-40B4-BE49-F238E27FC236}">
                <a16:creationId xmlns:a16="http://schemas.microsoft.com/office/drawing/2014/main" id="{7AA058F9-6867-AB5F-68CC-19FE98BADE82}"/>
              </a:ext>
            </a:extLst>
          </p:cNvPr>
          <p:cNvSpPr txBox="1"/>
          <p:nvPr/>
        </p:nvSpPr>
        <p:spPr>
          <a:xfrm>
            <a:off x="665966" y="470452"/>
            <a:ext cx="8020834" cy="646331"/>
          </a:xfrm>
          <a:prstGeom prst="rect">
            <a:avLst/>
          </a:prstGeom>
          <a:noFill/>
        </p:spPr>
        <p:txBody>
          <a:bodyPr wrap="square" rtlCol="0">
            <a:spAutoFit/>
          </a:bodyPr>
          <a:lstStyle/>
          <a:p>
            <a:r>
              <a:rPr lang="en-US" dirty="0"/>
              <a:t>Orders will open tomorrow, stay open until next week.</a:t>
            </a:r>
            <a:br>
              <a:rPr lang="en-US" dirty="0"/>
            </a:br>
            <a:r>
              <a:rPr lang="en-US" dirty="0"/>
              <a:t>Price will be $25.  We should get them two weeks later.</a:t>
            </a:r>
          </a:p>
        </p:txBody>
      </p:sp>
    </p:spTree>
    <p:extLst>
      <p:ext uri="{BB962C8B-B14F-4D97-AF65-F5344CB8AC3E}">
        <p14:creationId xmlns:p14="http://schemas.microsoft.com/office/powerpoint/2010/main" val="771626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03318-279D-078F-DF00-771AB48D9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D78C6E-3DA5-70EF-899B-F04DE3D6AB0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3C2B3DF6-978D-29D6-4C7A-8BFC3AF535BF}"/>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rgbClr val="C00000"/>
                </a:solidFill>
              </a:rPr>
              <a:t>finish ranking</a:t>
            </a:r>
          </a:p>
          <a:p>
            <a:pPr marL="514350" indent="-514350">
              <a:buFont typeface="+mj-lt"/>
              <a:buAutoNum type="arabicPeriod"/>
            </a:pPr>
            <a:r>
              <a:rPr lang="en-US" dirty="0"/>
              <a:t>sitemaps</a:t>
            </a:r>
          </a:p>
          <a:p>
            <a:pPr marL="514350" indent="-514350">
              <a:buFont typeface="+mj-lt"/>
              <a:buAutoNum type="arabicPeriod"/>
            </a:pPr>
            <a:r>
              <a:rPr lang="en-US" dirty="0"/>
              <a:t>shingles</a:t>
            </a:r>
          </a:p>
          <a:p>
            <a:pPr marL="514350" indent="-514350">
              <a:buFont typeface="+mj-lt"/>
              <a:buAutoNum type="arabicPeriod"/>
            </a:pPr>
            <a:r>
              <a:rPr lang="en-US" dirty="0"/>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434663CF-3262-7F0B-01D8-49734F59F3E2}"/>
              </a:ext>
            </a:extLst>
          </p:cNvPr>
          <p:cNvSpPr>
            <a:spLocks noGrp="1"/>
          </p:cNvSpPr>
          <p:nvPr>
            <p:ph type="sldNum" sz="quarter" idx="12"/>
          </p:nvPr>
        </p:nvSpPr>
        <p:spPr/>
        <p:txBody>
          <a:bodyPr/>
          <a:lstStyle/>
          <a:p>
            <a:fld id="{F8D59B09-23C8-46BA-B508-CE17BADF421E}" type="slidenum">
              <a:rPr lang="en-US" smtClean="0"/>
              <a:pPr/>
              <a:t>7</a:t>
            </a:fld>
            <a:endParaRPr lang="en-US"/>
          </a:p>
        </p:txBody>
      </p:sp>
    </p:spTree>
    <p:extLst>
      <p:ext uri="{BB962C8B-B14F-4D97-AF65-F5344CB8AC3E}">
        <p14:creationId xmlns:p14="http://schemas.microsoft.com/office/powerpoint/2010/main" val="801639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strategy</a:t>
            </a:r>
          </a:p>
        </p:txBody>
      </p:sp>
      <p:sp>
        <p:nvSpPr>
          <p:cNvPr id="3" name="Content Placeholder 2"/>
          <p:cNvSpPr>
            <a:spLocks noGrp="1"/>
          </p:cNvSpPr>
          <p:nvPr>
            <p:ph idx="1"/>
          </p:nvPr>
        </p:nvSpPr>
        <p:spPr>
          <a:xfrm>
            <a:off x="457200" y="1524786"/>
            <a:ext cx="8229600" cy="4525963"/>
          </a:xfrm>
        </p:spPr>
        <p:txBody>
          <a:bodyPr>
            <a:normAutofit/>
          </a:bodyPr>
          <a:lstStyle/>
          <a:p>
            <a:pPr marL="0" indent="0">
              <a:spcBef>
                <a:spcPts val="1500"/>
              </a:spcBef>
              <a:buNone/>
            </a:pPr>
            <a:r>
              <a:rPr lang="en-US" sz="2400" dirty="0"/>
              <a:t>Choose rarest word as an anchor and advance that ISR through each occurrence in the document.</a:t>
            </a:r>
          </a:p>
          <a:p>
            <a:pPr marL="0" indent="0">
              <a:spcBef>
                <a:spcPts val="1500"/>
              </a:spcBef>
              <a:buNone/>
            </a:pPr>
            <a:r>
              <a:rPr lang="en-US" sz="2400" dirty="0"/>
              <a:t>At each occurrence of the rarest word, advance the other ISRs to position them as close as possible to the desired position in the flattened list.</a:t>
            </a:r>
          </a:p>
          <a:p>
            <a:pPr marL="0" indent="0">
              <a:spcBef>
                <a:spcPts val="1500"/>
              </a:spcBef>
              <a:buNone/>
            </a:pPr>
            <a:r>
              <a:rPr lang="en-US" sz="2400" dirty="0"/>
              <a:t>Requires only one stage of look-ahead.</a:t>
            </a:r>
          </a:p>
        </p:txBody>
      </p:sp>
    </p:spTree>
    <p:extLst>
      <p:ext uri="{BB962C8B-B14F-4D97-AF65-F5344CB8AC3E}">
        <p14:creationId xmlns:p14="http://schemas.microsoft.com/office/powerpoint/2010/main" val="2254492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5996"/>
            <a:ext cx="8229600" cy="4580166"/>
          </a:xfrm>
        </p:spPr>
        <p:txBody>
          <a:bodyPr>
            <a:normAutofit fontScale="92500" lnSpcReduction="20000"/>
          </a:bodyPr>
          <a:lstStyle/>
          <a:p>
            <a:pPr marL="514350" indent="-514350">
              <a:spcBef>
                <a:spcPts val="1600"/>
              </a:spcBef>
              <a:buFont typeface="+mj-lt"/>
              <a:buAutoNum type="arabicPeriod"/>
            </a:pPr>
            <a:r>
              <a:rPr lang="en-US" dirty="0"/>
              <a:t>If there is at least one occurrence of each query term, that’s a “span” which can be further distinguished as ordered, short, an exact phrase, etc.</a:t>
            </a:r>
          </a:p>
          <a:p>
            <a:pPr marL="514350" indent="-514350">
              <a:spcBef>
                <a:spcPts val="1600"/>
              </a:spcBef>
              <a:buFont typeface="+mj-lt"/>
              <a:buAutoNum type="arabicPeriod"/>
            </a:pPr>
            <a:r>
              <a:rPr lang="en-US" dirty="0"/>
              <a:t>Only the rarest word is guaranteed to a unique occurrence.</a:t>
            </a:r>
          </a:p>
          <a:p>
            <a:pPr marL="514350" indent="-514350">
              <a:spcBef>
                <a:spcPts val="1600"/>
              </a:spcBef>
              <a:buFont typeface="+mj-lt"/>
              <a:buAutoNum type="arabicPeriod"/>
            </a:pPr>
            <a:r>
              <a:rPr lang="en-US" dirty="0"/>
              <a:t>The other words may be reused.</a:t>
            </a:r>
          </a:p>
          <a:p>
            <a:pPr marL="514350" indent="-514350">
              <a:spcBef>
                <a:spcPts val="1600"/>
              </a:spcBef>
              <a:buFont typeface="+mj-lt"/>
              <a:buAutoNum type="arabicPeriod"/>
            </a:pPr>
            <a:r>
              <a:rPr lang="en-US" dirty="0"/>
              <a:t>Also count doubles and triples, meaning various combinations of just 2 or 3 of the words in the query, one of which must be the rarest.</a:t>
            </a:r>
          </a:p>
          <a:p>
            <a:pPr marL="514350" indent="-514350">
              <a:spcBef>
                <a:spcPts val="1600"/>
              </a:spcBef>
              <a:buFont typeface="+mj-lt"/>
              <a:buAutoNum type="arabicPeriod"/>
            </a:pPr>
            <a:r>
              <a:rPr lang="en-US" dirty="0"/>
              <a:t>Parameterized threshold for short vs. long spans, frequent vs. infrequent, etc.</a:t>
            </a:r>
          </a:p>
          <a:p>
            <a:pPr marL="514350" indent="-514350">
              <a:spcBef>
                <a:spcPts val="1600"/>
              </a:spcBef>
              <a:buFont typeface="+mj-lt"/>
              <a:buAutoNum type="arabicPeriod"/>
            </a:pPr>
            <a:r>
              <a:rPr lang="en-US" dirty="0"/>
              <a:t>Most features are binary and either occur or do not occur unambiguously.</a:t>
            </a:r>
          </a:p>
        </p:txBody>
      </p:sp>
      <p:sp>
        <p:nvSpPr>
          <p:cNvPr id="4" name="Title 1">
            <a:extLst>
              <a:ext uri="{FF2B5EF4-FFF2-40B4-BE49-F238E27FC236}">
                <a16:creationId xmlns:a16="http://schemas.microsoft.com/office/drawing/2014/main" id="{64137542-0812-40D1-A7E4-D4F88EE804B0}"/>
              </a:ext>
            </a:extLst>
          </p:cNvPr>
          <p:cNvSpPr>
            <a:spLocks noGrp="1"/>
          </p:cNvSpPr>
          <p:nvPr>
            <p:ph type="title"/>
          </p:nvPr>
        </p:nvSpPr>
        <p:spPr>
          <a:xfrm>
            <a:off x="457200" y="274638"/>
            <a:ext cx="8229600" cy="1143000"/>
          </a:xfrm>
        </p:spPr>
        <p:txBody>
          <a:bodyPr/>
          <a:lstStyle/>
          <a:p>
            <a:r>
              <a:rPr lang="en-US" dirty="0"/>
              <a:t>spans</a:t>
            </a:r>
          </a:p>
        </p:txBody>
      </p:sp>
    </p:spTree>
    <p:extLst>
      <p:ext uri="{BB962C8B-B14F-4D97-AF65-F5344CB8AC3E}">
        <p14:creationId xmlns:p14="http://schemas.microsoft.com/office/powerpoint/2010/main" val="4145884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4587" cy="4606389"/>
            <a:chOff x="5332502" y="1750956"/>
            <a:chExt cx="2334587"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2537" y="177001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TextBox 14">
            <a:extLst>
              <a:ext uri="{FF2B5EF4-FFF2-40B4-BE49-F238E27FC236}">
                <a16:creationId xmlns:a16="http://schemas.microsoft.com/office/drawing/2014/main" id="{B681457D-9D0C-405F-B59C-F5C74CBCC0C8}"/>
              </a:ext>
            </a:extLst>
          </p:cNvPr>
          <p:cNvSpPr txBox="1"/>
          <p:nvPr/>
        </p:nvSpPr>
        <p:spPr>
          <a:xfrm>
            <a:off x="494521" y="793788"/>
            <a:ext cx="7417837" cy="923330"/>
          </a:xfrm>
          <a:prstGeom prst="rect">
            <a:avLst/>
          </a:prstGeom>
          <a:noFill/>
        </p:spPr>
        <p:txBody>
          <a:bodyPr wrap="square" rtlCol="0">
            <a:spAutoFit/>
          </a:bodyPr>
          <a:lstStyle/>
          <a:p>
            <a:r>
              <a:rPr lang="en-US" dirty="0"/>
              <a:t>What I did was</a:t>
            </a:r>
            <a:r>
              <a:rPr lang="en-US" dirty="0">
                <a:solidFill>
                  <a:srgbClr val="C00000"/>
                </a:solidFill>
              </a:rPr>
              <a:t> </a:t>
            </a:r>
            <a:r>
              <a:rPr lang="en-US" i="1" dirty="0">
                <a:solidFill>
                  <a:srgbClr val="C00000"/>
                </a:solidFill>
              </a:rPr>
              <a:t>pick the rarest word</a:t>
            </a:r>
            <a:r>
              <a:rPr lang="en-US" dirty="0">
                <a:solidFill>
                  <a:srgbClr val="C00000"/>
                </a:solidFill>
              </a:rPr>
              <a:t> </a:t>
            </a:r>
            <a:r>
              <a:rPr lang="en-US" dirty="0"/>
              <a:t>and </a:t>
            </a:r>
            <a:r>
              <a:rPr lang="en-US" i="1" dirty="0">
                <a:solidFill>
                  <a:srgbClr val="C00000"/>
                </a:solidFill>
              </a:rPr>
              <a:t>then arrange the other ISRs </a:t>
            </a:r>
            <a:r>
              <a:rPr lang="en-US" dirty="0"/>
              <a:t>to as close as possible to their desired locations in the query relative to each occurrence of the rarest word.</a:t>
            </a:r>
          </a:p>
        </p:txBody>
      </p:sp>
      <p:sp>
        <p:nvSpPr>
          <p:cNvPr id="17" name="TextBox 16">
            <a:extLst>
              <a:ext uri="{FF2B5EF4-FFF2-40B4-BE49-F238E27FC236}">
                <a16:creationId xmlns:a16="http://schemas.microsoft.com/office/drawing/2014/main" id="{38AEE96D-3DD6-458B-899D-A0106FA15BF6}"/>
              </a:ext>
            </a:extLst>
          </p:cNvPr>
          <p:cNvSpPr txBox="1"/>
          <p:nvPr/>
        </p:nvSpPr>
        <p:spPr>
          <a:xfrm>
            <a:off x="494522" y="1862924"/>
            <a:ext cx="4202528" cy="3139321"/>
          </a:xfrm>
          <a:prstGeom prst="rect">
            <a:avLst/>
          </a:prstGeom>
          <a:noFill/>
        </p:spPr>
        <p:txBody>
          <a:bodyPr wrap="square" rtlCol="0">
            <a:spAutoFit/>
          </a:bodyPr>
          <a:lstStyle/>
          <a:p>
            <a:r>
              <a:rPr lang="en-US" dirty="0"/>
              <a:t>Word counts:</a:t>
            </a:r>
          </a:p>
          <a:p>
            <a:pPr>
              <a:tabLst>
                <a:tab pos="1828800" algn="dec"/>
              </a:tabLst>
            </a:pPr>
            <a:r>
              <a:rPr lang="en-US" dirty="0"/>
              <a:t>quick	10</a:t>
            </a:r>
          </a:p>
          <a:p>
            <a:pPr>
              <a:tabLst>
                <a:tab pos="1828800" algn="dec"/>
              </a:tabLst>
            </a:pPr>
            <a:r>
              <a:rPr lang="en-US" dirty="0"/>
              <a:t>brown	14</a:t>
            </a:r>
          </a:p>
          <a:p>
            <a:pPr>
              <a:tabLst>
                <a:tab pos="1828800" algn="dec"/>
              </a:tabLst>
            </a:pPr>
            <a:r>
              <a:rPr lang="en-US" dirty="0"/>
              <a:t>fox	7</a:t>
            </a:r>
          </a:p>
          <a:p>
            <a:pPr>
              <a:tabLst>
                <a:tab pos="1828800" algn="dec"/>
              </a:tabLst>
            </a:pPr>
            <a:endParaRPr lang="en-US" dirty="0"/>
          </a:p>
          <a:p>
            <a:pPr>
              <a:tabLst>
                <a:tab pos="1828800" algn="dec"/>
              </a:tabLst>
            </a:pPr>
            <a:r>
              <a:rPr lang="en-US" dirty="0"/>
              <a:t>This reduces the number of combinations to be scored in this example from 10*14*7 = 957 to 7 and can be done a single pass with a single stage of lookahead.</a:t>
            </a:r>
          </a:p>
          <a:p>
            <a:pPr>
              <a:tabLst>
                <a:tab pos="1828800" algn="dec"/>
              </a:tabLst>
            </a:pPr>
            <a:endParaRPr lang="en-US" dirty="0"/>
          </a:p>
          <a:p>
            <a:pPr>
              <a:tabLst>
                <a:tab pos="1828800" algn="dec"/>
              </a:tabLst>
            </a:pPr>
            <a:r>
              <a:rPr lang="en-US" dirty="0"/>
              <a:t>Call each combination a </a:t>
            </a:r>
            <a:r>
              <a:rPr lang="en-US" i="1" dirty="0">
                <a:solidFill>
                  <a:srgbClr val="C00000"/>
                </a:solidFill>
              </a:rPr>
              <a:t>span</a:t>
            </a:r>
            <a:r>
              <a:rPr lang="en-US" dirty="0"/>
              <a:t>.</a:t>
            </a:r>
          </a:p>
        </p:txBody>
      </p:sp>
    </p:spTree>
    <p:extLst>
      <p:ext uri="{BB962C8B-B14F-4D97-AF65-F5344CB8AC3E}">
        <p14:creationId xmlns:p14="http://schemas.microsoft.com/office/powerpoint/2010/main" val="2088090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494522" y="1851202"/>
            <a:ext cx="2264602" cy="4606389"/>
            <a:chOff x="5406452" y="255667"/>
            <a:chExt cx="226460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406452" y="86096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37985" y="25566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2EA9B02-E8DE-4245-93EA-781580F11D2C}"/>
              </a:ext>
            </a:extLst>
          </p:cNvPr>
          <p:cNvGrpSpPr/>
          <p:nvPr/>
        </p:nvGrpSpPr>
        <p:grpSpPr>
          <a:xfrm>
            <a:off x="3384490" y="1836310"/>
            <a:ext cx="2266521" cy="4606389"/>
            <a:chOff x="5400568" y="-619703"/>
            <a:chExt cx="2266521" cy="4606389"/>
          </a:xfrm>
        </p:grpSpPr>
        <p:sp>
          <p:nvSpPr>
            <p:cNvPr id="18" name="TextBox 17">
              <a:extLst>
                <a:ext uri="{FF2B5EF4-FFF2-40B4-BE49-F238E27FC236}">
                  <a16:creationId xmlns:a16="http://schemas.microsoft.com/office/drawing/2014/main" id="{AF225702-E25D-43D0-B803-E7D89A3A10F5}"/>
                </a:ext>
              </a:extLst>
            </p:cNvPr>
            <p:cNvSpPr txBox="1"/>
            <p:nvPr/>
          </p:nvSpPr>
          <p:spPr>
            <a:xfrm>
              <a:off x="5400568" y="58406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19" name="TextBox 18">
              <a:extLst>
                <a:ext uri="{FF2B5EF4-FFF2-40B4-BE49-F238E27FC236}">
                  <a16:creationId xmlns:a16="http://schemas.microsoft.com/office/drawing/2014/main" id="{7772789C-C4E8-4CBC-BA32-66334BA73563}"/>
                </a:ext>
              </a:extLst>
            </p:cNvPr>
            <p:cNvSpPr txBox="1"/>
            <p:nvPr/>
          </p:nvSpPr>
          <p:spPr>
            <a:xfrm>
              <a:off x="6076943" y="-619703"/>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0" name="TextBox 19">
              <a:extLst>
                <a:ext uri="{FF2B5EF4-FFF2-40B4-BE49-F238E27FC236}">
                  <a16:creationId xmlns:a16="http://schemas.microsoft.com/office/drawing/2014/main" id="{6B876EAC-77E9-4032-9EA9-96BC5345F270}"/>
                </a:ext>
              </a:extLst>
            </p:cNvPr>
            <p:cNvSpPr txBox="1"/>
            <p:nvPr/>
          </p:nvSpPr>
          <p:spPr>
            <a:xfrm>
              <a:off x="6852537" y="1499029"/>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1" name="Group 20">
              <a:extLst>
                <a:ext uri="{FF2B5EF4-FFF2-40B4-BE49-F238E27FC236}">
                  <a16:creationId xmlns:a16="http://schemas.microsoft.com/office/drawing/2014/main" id="{E7C08C42-3DEE-41C6-BC7B-25538AD10614}"/>
                </a:ext>
              </a:extLst>
            </p:cNvPr>
            <p:cNvGrpSpPr/>
            <p:nvPr/>
          </p:nvGrpSpPr>
          <p:grpSpPr>
            <a:xfrm>
              <a:off x="5511602" y="2073951"/>
              <a:ext cx="2155487" cy="328984"/>
              <a:chOff x="5511602" y="2073951"/>
              <a:chExt cx="2155487" cy="328984"/>
            </a:xfrm>
          </p:grpSpPr>
          <p:sp>
            <p:nvSpPr>
              <p:cNvPr id="22" name="Rectangle: Rounded Corners 21">
                <a:extLst>
                  <a:ext uri="{FF2B5EF4-FFF2-40B4-BE49-F238E27FC236}">
                    <a16:creationId xmlns:a16="http://schemas.microsoft.com/office/drawing/2014/main" id="{BB9FBDAA-45C9-4E4C-934E-5CD0F9A5C930}"/>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70D9DB2-44EB-4D09-B3AF-92097A3A34D1}"/>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1D5641E-1FFB-440D-B223-F79D10FCB70D}"/>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CF849B2B-003B-4461-B822-3EF4655B0B9B}"/>
              </a:ext>
            </a:extLst>
          </p:cNvPr>
          <p:cNvGrpSpPr/>
          <p:nvPr/>
        </p:nvGrpSpPr>
        <p:grpSpPr>
          <a:xfrm>
            <a:off x="6271026" y="1836310"/>
            <a:ext cx="2273302" cy="4606389"/>
            <a:chOff x="5393787" y="-896594"/>
            <a:chExt cx="2273302"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93787" y="-2930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68571" y="-896594"/>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22895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TextBox 32">
            <a:extLst>
              <a:ext uri="{FF2B5EF4-FFF2-40B4-BE49-F238E27FC236}">
                <a16:creationId xmlns:a16="http://schemas.microsoft.com/office/drawing/2014/main" id="{72CDD0B7-38E4-41E3-9994-DCBC7715F293}"/>
              </a:ext>
            </a:extLst>
          </p:cNvPr>
          <p:cNvSpPr txBox="1"/>
          <p:nvPr/>
        </p:nvSpPr>
        <p:spPr>
          <a:xfrm>
            <a:off x="494522" y="793788"/>
            <a:ext cx="7408506" cy="646331"/>
          </a:xfrm>
          <a:prstGeom prst="rect">
            <a:avLst/>
          </a:prstGeom>
          <a:noFill/>
        </p:spPr>
        <p:txBody>
          <a:bodyPr wrap="square" rtlCol="0">
            <a:spAutoFit/>
          </a:bodyPr>
          <a:lstStyle/>
          <a:p>
            <a:r>
              <a:rPr lang="en-US" dirty="0"/>
              <a:t>Iterate over the rarest word hits, arranging the other ISRs to as close as they could be to their desired locations in the query.  Here are the first 3 </a:t>
            </a:r>
            <a:r>
              <a:rPr lang="en-US" i="1" dirty="0">
                <a:solidFill>
                  <a:srgbClr val="C00000"/>
                </a:solidFill>
              </a:rPr>
              <a:t>spans</a:t>
            </a:r>
            <a:r>
              <a:rPr lang="en-US" dirty="0"/>
              <a:t>.</a:t>
            </a:r>
          </a:p>
        </p:txBody>
      </p:sp>
    </p:spTree>
    <p:extLst>
      <p:ext uri="{BB962C8B-B14F-4D97-AF65-F5344CB8AC3E}">
        <p14:creationId xmlns:p14="http://schemas.microsoft.com/office/powerpoint/2010/main" val="301295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494522" y="1851202"/>
            <a:ext cx="2264602" cy="4606389"/>
            <a:chOff x="5406452" y="255667"/>
            <a:chExt cx="226460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406452" y="86096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37985" y="25566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2EA9B02-E8DE-4245-93EA-781580F11D2C}"/>
              </a:ext>
            </a:extLst>
          </p:cNvPr>
          <p:cNvGrpSpPr/>
          <p:nvPr/>
        </p:nvGrpSpPr>
        <p:grpSpPr>
          <a:xfrm>
            <a:off x="3384490" y="1836310"/>
            <a:ext cx="2266521" cy="4606389"/>
            <a:chOff x="5400568" y="-619703"/>
            <a:chExt cx="2266521" cy="4606389"/>
          </a:xfrm>
        </p:grpSpPr>
        <p:sp>
          <p:nvSpPr>
            <p:cNvPr id="18" name="TextBox 17">
              <a:extLst>
                <a:ext uri="{FF2B5EF4-FFF2-40B4-BE49-F238E27FC236}">
                  <a16:creationId xmlns:a16="http://schemas.microsoft.com/office/drawing/2014/main" id="{AF225702-E25D-43D0-B803-E7D89A3A10F5}"/>
                </a:ext>
              </a:extLst>
            </p:cNvPr>
            <p:cNvSpPr txBox="1"/>
            <p:nvPr/>
          </p:nvSpPr>
          <p:spPr>
            <a:xfrm>
              <a:off x="5400568" y="58406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19" name="TextBox 18">
              <a:extLst>
                <a:ext uri="{FF2B5EF4-FFF2-40B4-BE49-F238E27FC236}">
                  <a16:creationId xmlns:a16="http://schemas.microsoft.com/office/drawing/2014/main" id="{7772789C-C4E8-4CBC-BA32-66334BA73563}"/>
                </a:ext>
              </a:extLst>
            </p:cNvPr>
            <p:cNvSpPr txBox="1"/>
            <p:nvPr/>
          </p:nvSpPr>
          <p:spPr>
            <a:xfrm>
              <a:off x="6076943" y="-619703"/>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0" name="TextBox 19">
              <a:extLst>
                <a:ext uri="{FF2B5EF4-FFF2-40B4-BE49-F238E27FC236}">
                  <a16:creationId xmlns:a16="http://schemas.microsoft.com/office/drawing/2014/main" id="{6B876EAC-77E9-4032-9EA9-96BC5345F270}"/>
                </a:ext>
              </a:extLst>
            </p:cNvPr>
            <p:cNvSpPr txBox="1"/>
            <p:nvPr/>
          </p:nvSpPr>
          <p:spPr>
            <a:xfrm>
              <a:off x="6852537" y="1499029"/>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1" name="Group 20">
              <a:extLst>
                <a:ext uri="{FF2B5EF4-FFF2-40B4-BE49-F238E27FC236}">
                  <a16:creationId xmlns:a16="http://schemas.microsoft.com/office/drawing/2014/main" id="{E7C08C42-3DEE-41C6-BC7B-25538AD10614}"/>
                </a:ext>
              </a:extLst>
            </p:cNvPr>
            <p:cNvGrpSpPr/>
            <p:nvPr/>
          </p:nvGrpSpPr>
          <p:grpSpPr>
            <a:xfrm>
              <a:off x="5511602" y="2073951"/>
              <a:ext cx="2155487" cy="328984"/>
              <a:chOff x="5511602" y="2073951"/>
              <a:chExt cx="2155487" cy="328984"/>
            </a:xfrm>
          </p:grpSpPr>
          <p:sp>
            <p:nvSpPr>
              <p:cNvPr id="22" name="Rectangle: Rounded Corners 21">
                <a:extLst>
                  <a:ext uri="{FF2B5EF4-FFF2-40B4-BE49-F238E27FC236}">
                    <a16:creationId xmlns:a16="http://schemas.microsoft.com/office/drawing/2014/main" id="{BB9FBDAA-45C9-4E4C-934E-5CD0F9A5C930}"/>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70D9DB2-44EB-4D09-B3AF-92097A3A34D1}"/>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1D5641E-1FFB-440D-B223-F79D10FCB70D}"/>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CF849B2B-003B-4461-B822-3EF4655B0B9B}"/>
              </a:ext>
            </a:extLst>
          </p:cNvPr>
          <p:cNvGrpSpPr/>
          <p:nvPr/>
        </p:nvGrpSpPr>
        <p:grpSpPr>
          <a:xfrm>
            <a:off x="6271026" y="1836310"/>
            <a:ext cx="2273302" cy="4606389"/>
            <a:chOff x="5393787" y="-896594"/>
            <a:chExt cx="2273302"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93787" y="-2930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68571" y="-896594"/>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22895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TextBox 32">
            <a:extLst>
              <a:ext uri="{FF2B5EF4-FFF2-40B4-BE49-F238E27FC236}">
                <a16:creationId xmlns:a16="http://schemas.microsoft.com/office/drawing/2014/main" id="{72CDD0B7-38E4-41E3-9994-DCBC7715F293}"/>
              </a:ext>
            </a:extLst>
          </p:cNvPr>
          <p:cNvSpPr txBox="1"/>
          <p:nvPr/>
        </p:nvSpPr>
        <p:spPr>
          <a:xfrm>
            <a:off x="494522" y="793788"/>
            <a:ext cx="8049806" cy="923330"/>
          </a:xfrm>
          <a:prstGeom prst="rect">
            <a:avLst/>
          </a:prstGeom>
          <a:noFill/>
        </p:spPr>
        <p:txBody>
          <a:bodyPr wrap="square" rtlCol="0">
            <a:spAutoFit/>
          </a:bodyPr>
          <a:lstStyle/>
          <a:p>
            <a:r>
              <a:rPr lang="en-US" dirty="0"/>
              <a:t>For each combination, decide if it's an </a:t>
            </a:r>
            <a:r>
              <a:rPr lang="en-US" i="1" dirty="0">
                <a:solidFill>
                  <a:srgbClr val="C00000"/>
                </a:solidFill>
              </a:rPr>
              <a:t>exact phrase</a:t>
            </a:r>
            <a:r>
              <a:rPr lang="en-US" dirty="0">
                <a:solidFill>
                  <a:srgbClr val="C00000"/>
                </a:solidFill>
              </a:rPr>
              <a:t> </a:t>
            </a:r>
            <a:r>
              <a:rPr lang="en-US" dirty="0"/>
              <a:t>or all the words </a:t>
            </a:r>
            <a:r>
              <a:rPr lang="en-US" i="1" dirty="0">
                <a:solidFill>
                  <a:srgbClr val="C00000"/>
                </a:solidFill>
              </a:rPr>
              <a:t>in order</a:t>
            </a:r>
            <a:r>
              <a:rPr lang="en-US" dirty="0"/>
              <a:t>, or </a:t>
            </a:r>
            <a:r>
              <a:rPr lang="en-US" i="1" dirty="0">
                <a:solidFill>
                  <a:srgbClr val="C00000"/>
                </a:solidFill>
              </a:rPr>
              <a:t>close together</a:t>
            </a:r>
            <a:r>
              <a:rPr lang="en-US" dirty="0"/>
              <a:t>, incrementing an associated counter.  Shown here, there is one exact phrase but none of the rest are in order or particularly close together.</a:t>
            </a:r>
          </a:p>
        </p:txBody>
      </p:sp>
      <p:sp>
        <p:nvSpPr>
          <p:cNvPr id="2" name="Rectangle: Rounded Corners 1">
            <a:extLst>
              <a:ext uri="{FF2B5EF4-FFF2-40B4-BE49-F238E27FC236}">
                <a16:creationId xmlns:a16="http://schemas.microsoft.com/office/drawing/2014/main" id="{E3958C85-96CB-4103-AB4A-E3B3616308BB}"/>
              </a:ext>
            </a:extLst>
          </p:cNvPr>
          <p:cNvSpPr/>
          <p:nvPr/>
        </p:nvSpPr>
        <p:spPr>
          <a:xfrm>
            <a:off x="3384490" y="4422710"/>
            <a:ext cx="2391159" cy="53184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904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481857" y="647553"/>
            <a:ext cx="2308295" cy="4606389"/>
            <a:chOff x="5393787" y="-947982"/>
            <a:chExt cx="2308295"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93787" y="-34268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57480" y="-947982"/>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87530" y="929441"/>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2EA9B02-E8DE-4245-93EA-781580F11D2C}"/>
              </a:ext>
            </a:extLst>
          </p:cNvPr>
          <p:cNvGrpSpPr/>
          <p:nvPr/>
        </p:nvGrpSpPr>
        <p:grpSpPr>
          <a:xfrm>
            <a:off x="3359377" y="1252846"/>
            <a:ext cx="2291634" cy="4606389"/>
            <a:chOff x="5375455" y="-1203167"/>
            <a:chExt cx="2291634" cy="4606389"/>
          </a:xfrm>
        </p:grpSpPr>
        <p:sp>
          <p:nvSpPr>
            <p:cNvPr id="18" name="TextBox 17">
              <a:extLst>
                <a:ext uri="{FF2B5EF4-FFF2-40B4-BE49-F238E27FC236}">
                  <a16:creationId xmlns:a16="http://schemas.microsoft.com/office/drawing/2014/main" id="{AF225702-E25D-43D0-B803-E7D89A3A10F5}"/>
                </a:ext>
              </a:extLst>
            </p:cNvPr>
            <p:cNvSpPr txBox="1"/>
            <p:nvPr/>
          </p:nvSpPr>
          <p:spPr>
            <a:xfrm>
              <a:off x="5375455" y="-619703"/>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19" name="TextBox 18">
              <a:extLst>
                <a:ext uri="{FF2B5EF4-FFF2-40B4-BE49-F238E27FC236}">
                  <a16:creationId xmlns:a16="http://schemas.microsoft.com/office/drawing/2014/main" id="{7772789C-C4E8-4CBC-BA32-66334BA73563}"/>
                </a:ext>
              </a:extLst>
            </p:cNvPr>
            <p:cNvSpPr txBox="1"/>
            <p:nvPr/>
          </p:nvSpPr>
          <p:spPr>
            <a:xfrm>
              <a:off x="6098213" y="-120316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0" name="TextBox 19">
              <a:extLst>
                <a:ext uri="{FF2B5EF4-FFF2-40B4-BE49-F238E27FC236}">
                  <a16:creationId xmlns:a16="http://schemas.microsoft.com/office/drawing/2014/main" id="{6B876EAC-77E9-4032-9EA9-96BC5345F270}"/>
                </a:ext>
              </a:extLst>
            </p:cNvPr>
            <p:cNvSpPr txBox="1"/>
            <p:nvPr/>
          </p:nvSpPr>
          <p:spPr>
            <a:xfrm>
              <a:off x="6835205" y="677935"/>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1" name="Group 20">
              <a:extLst>
                <a:ext uri="{FF2B5EF4-FFF2-40B4-BE49-F238E27FC236}">
                  <a16:creationId xmlns:a16="http://schemas.microsoft.com/office/drawing/2014/main" id="{E7C08C42-3DEE-41C6-BC7B-25538AD10614}"/>
                </a:ext>
              </a:extLst>
            </p:cNvPr>
            <p:cNvGrpSpPr/>
            <p:nvPr/>
          </p:nvGrpSpPr>
          <p:grpSpPr>
            <a:xfrm>
              <a:off x="5511602" y="2073951"/>
              <a:ext cx="2155487" cy="328984"/>
              <a:chOff x="5511602" y="2073951"/>
              <a:chExt cx="2155487" cy="328984"/>
            </a:xfrm>
          </p:grpSpPr>
          <p:sp>
            <p:nvSpPr>
              <p:cNvPr id="22" name="Rectangle: Rounded Corners 21">
                <a:extLst>
                  <a:ext uri="{FF2B5EF4-FFF2-40B4-BE49-F238E27FC236}">
                    <a16:creationId xmlns:a16="http://schemas.microsoft.com/office/drawing/2014/main" id="{BB9FBDAA-45C9-4E4C-934E-5CD0F9A5C930}"/>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70D9DB2-44EB-4D09-B3AF-92097A3A34D1}"/>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1D5641E-1FFB-440D-B223-F79D10FCB70D}"/>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898233"/>
            <a:chOff x="5374874" y="-2163217"/>
            <a:chExt cx="2292215" cy="4898233"/>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36141" y="40104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4" name="Rectangle: Rounded Corners 33">
            <a:extLst>
              <a:ext uri="{FF2B5EF4-FFF2-40B4-BE49-F238E27FC236}">
                <a16:creationId xmlns:a16="http://schemas.microsoft.com/office/drawing/2014/main" id="{25C6E36A-9ECC-4061-9134-820F4EAB5027}"/>
              </a:ext>
            </a:extLst>
          </p:cNvPr>
          <p:cNvSpPr/>
          <p:nvPr/>
        </p:nvSpPr>
        <p:spPr>
          <a:xfrm>
            <a:off x="3384490" y="4422710"/>
            <a:ext cx="2391159" cy="53184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688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EA935FD0-CC78-47BF-8D00-0E093C006174}"/>
              </a:ext>
            </a:extLst>
          </p:cNvPr>
          <p:cNvSpPr txBox="1"/>
          <p:nvPr/>
        </p:nvSpPr>
        <p:spPr>
          <a:xfrm>
            <a:off x="494522" y="1862924"/>
            <a:ext cx="4202528" cy="923330"/>
          </a:xfrm>
          <a:prstGeom prst="rect">
            <a:avLst/>
          </a:prstGeom>
          <a:noFill/>
        </p:spPr>
        <p:txBody>
          <a:bodyPr wrap="square" rtlCol="0">
            <a:spAutoFit/>
          </a:bodyPr>
          <a:lstStyle/>
          <a:p>
            <a:r>
              <a:rPr lang="en-US" dirty="0"/>
              <a:t>This last one is </a:t>
            </a:r>
            <a:r>
              <a:rPr lang="en-US" i="1" dirty="0">
                <a:solidFill>
                  <a:srgbClr val="C00000"/>
                </a:solidFill>
              </a:rPr>
              <a:t>close together </a:t>
            </a:r>
            <a:r>
              <a:rPr lang="en-US" dirty="0"/>
              <a:t>(say, less than 10 words apart) and </a:t>
            </a:r>
            <a:r>
              <a:rPr lang="en-US" i="1" dirty="0">
                <a:solidFill>
                  <a:srgbClr val="C00000"/>
                </a:solidFill>
              </a:rPr>
              <a:t>in order </a:t>
            </a:r>
            <a:r>
              <a:rPr lang="en-US" dirty="0"/>
              <a:t>but it's </a:t>
            </a:r>
            <a:r>
              <a:rPr lang="en-US" i="1" dirty="0">
                <a:solidFill>
                  <a:srgbClr val="C00000"/>
                </a:solidFill>
              </a:rPr>
              <a:t>not an exact phrase</a:t>
            </a:r>
            <a:r>
              <a:rPr lang="en-US" dirty="0"/>
              <a:t>.</a:t>
            </a:r>
          </a:p>
        </p:txBody>
      </p:sp>
    </p:spTree>
    <p:extLst>
      <p:ext uri="{BB962C8B-B14F-4D97-AF65-F5344CB8AC3E}">
        <p14:creationId xmlns:p14="http://schemas.microsoft.com/office/powerpoint/2010/main" val="2552665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4985411" cy="646331"/>
          </a:xfrm>
          <a:prstGeom prst="rect">
            <a:avLst/>
          </a:prstGeom>
          <a:noFill/>
        </p:spPr>
        <p:txBody>
          <a:bodyPr wrap="square" rtlCol="0">
            <a:spAutoFit/>
          </a:bodyPr>
          <a:lstStyle/>
          <a:p>
            <a:r>
              <a:rPr lang="en-US" dirty="0"/>
              <a:t>Set some thresholds and accumulate some counts, which can be scored at the end.</a:t>
            </a:r>
          </a:p>
        </p:txBody>
      </p:sp>
      <p:sp>
        <p:nvSpPr>
          <p:cNvPr id="14" name="TextBox 13">
            <a:extLst>
              <a:ext uri="{FF2B5EF4-FFF2-40B4-BE49-F238E27FC236}">
                <a16:creationId xmlns:a16="http://schemas.microsoft.com/office/drawing/2014/main" id="{79F82322-F967-4F35-90FC-FD56F519A2BF}"/>
              </a:ext>
            </a:extLst>
          </p:cNvPr>
          <p:cNvSpPr txBox="1"/>
          <p:nvPr/>
        </p:nvSpPr>
        <p:spPr>
          <a:xfrm>
            <a:off x="494521" y="1903754"/>
            <a:ext cx="4985411" cy="4524315"/>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Thresholds	Values</a:t>
            </a:r>
          </a:p>
          <a:p>
            <a:pPr>
              <a:tabLst>
                <a:tab pos="3089275" algn="dec"/>
                <a:tab pos="4002088" algn="dec"/>
                <a:tab pos="4740275" algn="dec"/>
              </a:tabLst>
            </a:pPr>
            <a:r>
              <a:rPr lang="en-US" dirty="0"/>
              <a:t>Max to be short	10</a:t>
            </a:r>
          </a:p>
          <a:p>
            <a:pPr>
              <a:tabLst>
                <a:tab pos="3089275" algn="dec"/>
                <a:tab pos="4002088" algn="dec"/>
                <a:tab pos="4740275" algn="dec"/>
              </a:tabLst>
            </a:pPr>
            <a:r>
              <a:rPr lang="en-US" dirty="0"/>
              <a:t>Min to be frequent	?</a:t>
            </a:r>
          </a:p>
          <a:p>
            <a:pPr>
              <a:tabLst>
                <a:tab pos="3089275" algn="dec"/>
                <a:tab pos="4002088" algn="dec"/>
                <a:tab pos="4740275" algn="dec"/>
              </a:tabLst>
            </a:pPr>
            <a:r>
              <a:rPr lang="en-US" dirty="0"/>
              <a:t>Min to be most	?</a:t>
            </a:r>
          </a:p>
          <a:p>
            <a:pPr>
              <a:tabLst>
                <a:tab pos="3089275" algn="dec"/>
                <a:tab pos="4002088" algn="dec"/>
                <a:tab pos="4740275" algn="dec"/>
              </a:tabLst>
            </a:pPr>
            <a:r>
              <a:rPr lang="en-US" dirty="0"/>
              <a:t>Min to be near the top	?</a:t>
            </a:r>
          </a:p>
          <a:p>
            <a:pPr>
              <a:tabLst>
                <a:tab pos="3089275" algn="dec"/>
                <a:tab pos="4002088" algn="dec"/>
                <a:tab pos="4740275" algn="dec"/>
              </a:tabLst>
            </a:pPr>
            <a:endParaRPr lang="en-US" dirty="0"/>
          </a:p>
          <a:p>
            <a:pPr>
              <a:tabLst>
                <a:tab pos="3089275" algn="dec"/>
                <a:tab pos="4002088" algn="dec"/>
                <a:tab pos="4740275" algn="dec"/>
              </a:tabLst>
            </a:pPr>
            <a:r>
              <a:rPr lang="en-US" i="1" dirty="0">
                <a:solidFill>
                  <a:srgbClr val="C00000"/>
                </a:solidFill>
              </a:rPr>
              <a:t>Heuristic	Count	Weight	Score</a:t>
            </a:r>
          </a:p>
          <a:p>
            <a:pPr>
              <a:tabLst>
                <a:tab pos="3089275" algn="dec"/>
                <a:tab pos="4002088" algn="dec"/>
                <a:tab pos="4740275" algn="dec"/>
              </a:tabLst>
            </a:pPr>
            <a:r>
              <a:rPr lang="en-US" dirty="0"/>
              <a:t>Number of short spans	1	5	5</a:t>
            </a:r>
          </a:p>
          <a:p>
            <a:pPr>
              <a:tabLst>
                <a:tab pos="3089275" algn="dec"/>
                <a:tab pos="4002088" algn="dec"/>
                <a:tab pos="4740275" algn="dec"/>
              </a:tabLst>
            </a:pPr>
            <a:r>
              <a:rPr lang="en-US" dirty="0"/>
              <a:t>Number of in order spans	1	2	2</a:t>
            </a:r>
          </a:p>
          <a:p>
            <a:pPr>
              <a:tabLst>
                <a:tab pos="3089275" algn="dec"/>
                <a:tab pos="4002088" algn="dec"/>
                <a:tab pos="4740275" algn="dec"/>
              </a:tabLst>
            </a:pPr>
            <a:r>
              <a:rPr lang="en-US" dirty="0"/>
              <a:t>Exact phrases	2	10	20</a:t>
            </a:r>
          </a:p>
          <a:p>
            <a:pPr>
              <a:tabLst>
                <a:tab pos="3089275" algn="dec"/>
                <a:tab pos="4002088" algn="dec"/>
                <a:tab pos="4740275" algn="dec"/>
              </a:tabLst>
            </a:pPr>
            <a:r>
              <a:rPr lang="en-US" dirty="0"/>
              <a:t>Number of spans near the top	?	?	?</a:t>
            </a:r>
          </a:p>
          <a:p>
            <a:pPr>
              <a:tabLst>
                <a:tab pos="3089275" algn="dec"/>
                <a:tab pos="4002088" algn="dec"/>
                <a:tab pos="4740275" algn="dec"/>
              </a:tabLst>
            </a:pPr>
            <a:r>
              <a:rPr lang="en-US" dirty="0"/>
              <a:t>All word are frequent	?	?	?</a:t>
            </a:r>
          </a:p>
          <a:p>
            <a:pPr>
              <a:tabLst>
                <a:tab pos="3089275" algn="dec"/>
                <a:tab pos="4002088" algn="dec"/>
                <a:tab pos="4740275" algn="dec"/>
              </a:tabLst>
            </a:pPr>
            <a:r>
              <a:rPr lang="en-US" dirty="0"/>
              <a:t>Most words are frequent	?	?	?</a:t>
            </a:r>
          </a:p>
          <a:p>
            <a:pPr>
              <a:tabLst>
                <a:tab pos="3089275" algn="dec"/>
                <a:tab pos="4002088" algn="dec"/>
                <a:tab pos="4740275" algn="dec"/>
              </a:tabLst>
            </a:pPr>
            <a:r>
              <a:rPr lang="en-US" dirty="0"/>
              <a:t>Some words are frequent	?	?	?</a:t>
            </a:r>
          </a:p>
          <a:p>
            <a:pPr>
              <a:tabLst>
                <a:tab pos="3089275" algn="dec"/>
                <a:tab pos="4002088" algn="dec"/>
                <a:tab pos="4740275" algn="dec"/>
              </a:tabLst>
            </a:pPr>
            <a:endParaRPr lang="en-US" dirty="0"/>
          </a:p>
          <a:p>
            <a:pPr>
              <a:tabLst>
                <a:tab pos="3089275" algn="dec"/>
                <a:tab pos="4002088" algn="dec"/>
                <a:tab pos="4740275" algn="dec"/>
              </a:tabLst>
            </a:pPr>
            <a:r>
              <a:rPr lang="en-US" i="1" dirty="0">
                <a:solidFill>
                  <a:srgbClr val="C00000"/>
                </a:solidFill>
              </a:rPr>
              <a:t>Total dynamic rank score</a:t>
            </a:r>
            <a:r>
              <a:rPr lang="en-US" dirty="0"/>
              <a:t>			</a:t>
            </a:r>
            <a:r>
              <a:rPr lang="en-US" i="1" dirty="0">
                <a:solidFill>
                  <a:srgbClr val="C00000"/>
                </a:solidFill>
              </a:rPr>
              <a:t>?</a:t>
            </a:r>
          </a:p>
        </p:txBody>
      </p:sp>
    </p:spTree>
    <p:extLst>
      <p:ext uri="{BB962C8B-B14F-4D97-AF65-F5344CB8AC3E}">
        <p14:creationId xmlns:p14="http://schemas.microsoft.com/office/powerpoint/2010/main" val="2048607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5318449" cy="1200329"/>
          </a:xfrm>
          <a:prstGeom prst="rect">
            <a:avLst/>
          </a:prstGeom>
          <a:noFill/>
        </p:spPr>
        <p:txBody>
          <a:bodyPr wrap="square" rtlCol="0">
            <a:spAutoFit/>
          </a:bodyPr>
          <a:lstStyle/>
          <a:p>
            <a:r>
              <a:rPr lang="en-US" dirty="0"/>
              <a:t>One reason to decorate words as </a:t>
            </a:r>
            <a:r>
              <a:rPr lang="en-US" i="1" dirty="0">
                <a:solidFill>
                  <a:srgbClr val="C00000"/>
                </a:solidFill>
              </a:rPr>
              <a:t>anchor</a:t>
            </a:r>
            <a:r>
              <a:rPr lang="en-US" dirty="0"/>
              <a:t>, </a:t>
            </a:r>
            <a:r>
              <a:rPr lang="en-US" i="1" dirty="0">
                <a:solidFill>
                  <a:srgbClr val="C00000"/>
                </a:solidFill>
              </a:rPr>
              <a:t>URL</a:t>
            </a:r>
            <a:r>
              <a:rPr lang="en-US" dirty="0"/>
              <a:t>, </a:t>
            </a:r>
            <a:r>
              <a:rPr lang="en-US" i="1" dirty="0">
                <a:solidFill>
                  <a:srgbClr val="C00000"/>
                </a:solidFill>
              </a:rPr>
              <a:t>title</a:t>
            </a:r>
            <a:r>
              <a:rPr lang="en-US" i="1" dirty="0">
                <a:solidFill>
                  <a:srgbClr val="FF0000"/>
                </a:solidFill>
              </a:rPr>
              <a:t> </a:t>
            </a:r>
            <a:r>
              <a:rPr lang="en-US" dirty="0"/>
              <a:t>or </a:t>
            </a:r>
            <a:r>
              <a:rPr lang="en-US" i="1" dirty="0">
                <a:solidFill>
                  <a:srgbClr val="C00000"/>
                </a:solidFill>
              </a:rPr>
              <a:t>body</a:t>
            </a:r>
            <a:r>
              <a:rPr lang="en-US" i="1" dirty="0">
                <a:solidFill>
                  <a:srgbClr val="FF0000"/>
                </a:solidFill>
              </a:rPr>
              <a:t> </a:t>
            </a:r>
            <a:r>
              <a:rPr lang="en-US" dirty="0"/>
              <a:t>is so they can be separated in to separate </a:t>
            </a:r>
            <a:r>
              <a:rPr lang="en-US" i="1" dirty="0">
                <a:solidFill>
                  <a:srgbClr val="C00000"/>
                </a:solidFill>
              </a:rPr>
              <a:t>streams</a:t>
            </a:r>
            <a:r>
              <a:rPr lang="en-US" i="1" dirty="0">
                <a:solidFill>
                  <a:srgbClr val="FF0000"/>
                </a:solidFill>
              </a:rPr>
              <a:t> </a:t>
            </a:r>
            <a:r>
              <a:rPr lang="en-US" dirty="0"/>
              <a:t>(separate sets of ISRs) and </a:t>
            </a:r>
            <a:r>
              <a:rPr lang="en-US" i="1" dirty="0">
                <a:solidFill>
                  <a:srgbClr val="C00000"/>
                </a:solidFill>
              </a:rPr>
              <a:t>scored separately </a:t>
            </a:r>
            <a:r>
              <a:rPr lang="en-US" dirty="0"/>
              <a:t>with the same algorithm but different scoring parameters.</a:t>
            </a:r>
          </a:p>
        </p:txBody>
      </p:sp>
      <p:sp>
        <p:nvSpPr>
          <p:cNvPr id="14" name="TextBox 13">
            <a:extLst>
              <a:ext uri="{FF2B5EF4-FFF2-40B4-BE49-F238E27FC236}">
                <a16:creationId xmlns:a16="http://schemas.microsoft.com/office/drawing/2014/main" id="{79F82322-F967-4F35-90FC-FD56F519A2BF}"/>
              </a:ext>
            </a:extLst>
          </p:cNvPr>
          <p:cNvSpPr txBox="1"/>
          <p:nvPr/>
        </p:nvSpPr>
        <p:spPr>
          <a:xfrm>
            <a:off x="494522" y="2413337"/>
            <a:ext cx="4432041" cy="2031325"/>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Stream	Weight	Score</a:t>
            </a:r>
          </a:p>
          <a:p>
            <a:pPr>
              <a:tabLst>
                <a:tab pos="3089275" algn="dec"/>
                <a:tab pos="4002088" algn="dec"/>
                <a:tab pos="4740275" algn="dec"/>
              </a:tabLst>
            </a:pPr>
            <a:r>
              <a:rPr lang="en-US" dirty="0"/>
              <a:t>Anchor	?	?</a:t>
            </a:r>
          </a:p>
          <a:p>
            <a:pPr>
              <a:tabLst>
                <a:tab pos="3089275" algn="dec"/>
                <a:tab pos="4002088" algn="dec"/>
                <a:tab pos="4740275" algn="dec"/>
              </a:tabLst>
            </a:pPr>
            <a:r>
              <a:rPr lang="en-US" dirty="0"/>
              <a:t>URL	?	?</a:t>
            </a:r>
          </a:p>
          <a:p>
            <a:pPr>
              <a:tabLst>
                <a:tab pos="3089275" algn="dec"/>
                <a:tab pos="4002088" algn="dec"/>
                <a:tab pos="4740275" algn="dec"/>
              </a:tabLst>
            </a:pPr>
            <a:r>
              <a:rPr lang="en-US" dirty="0"/>
              <a:t>Title	?	?</a:t>
            </a:r>
          </a:p>
          <a:p>
            <a:pPr>
              <a:tabLst>
                <a:tab pos="3089275" algn="dec"/>
                <a:tab pos="4002088" algn="dec"/>
                <a:tab pos="4740275" algn="dec"/>
              </a:tabLst>
            </a:pPr>
            <a:r>
              <a:rPr lang="en-US" dirty="0"/>
              <a:t>Body	?	?</a:t>
            </a:r>
          </a:p>
          <a:p>
            <a:pPr>
              <a:tabLst>
                <a:tab pos="3089275" algn="dec"/>
                <a:tab pos="4002088" algn="dec"/>
                <a:tab pos="4740275" algn="dec"/>
              </a:tabLst>
            </a:pPr>
            <a:endParaRPr lang="en-US" dirty="0"/>
          </a:p>
          <a:p>
            <a:pPr>
              <a:tabLst>
                <a:tab pos="3089275" algn="dec"/>
                <a:tab pos="4002088" algn="dec"/>
                <a:tab pos="4740275" algn="dec"/>
              </a:tabLst>
            </a:pPr>
            <a:r>
              <a:rPr lang="en-US" i="1" dirty="0">
                <a:solidFill>
                  <a:srgbClr val="C00000"/>
                </a:solidFill>
              </a:rPr>
              <a:t>Total dynamic rank score</a:t>
            </a:r>
            <a:r>
              <a:rPr lang="en-US" dirty="0">
                <a:solidFill>
                  <a:srgbClr val="C00000"/>
                </a:solidFill>
              </a:rPr>
              <a:t>		</a:t>
            </a:r>
            <a:r>
              <a:rPr lang="en-US" i="1" dirty="0">
                <a:solidFill>
                  <a:srgbClr val="C00000"/>
                </a:solidFill>
              </a:rPr>
              <a:t>?</a:t>
            </a:r>
          </a:p>
        </p:txBody>
      </p:sp>
      <p:sp>
        <p:nvSpPr>
          <p:cNvPr id="15" name="TextBox 14">
            <a:extLst>
              <a:ext uri="{FF2B5EF4-FFF2-40B4-BE49-F238E27FC236}">
                <a16:creationId xmlns:a16="http://schemas.microsoft.com/office/drawing/2014/main" id="{467C06B7-253B-4D05-88D0-D175B14DA039}"/>
              </a:ext>
            </a:extLst>
          </p:cNvPr>
          <p:cNvSpPr txBox="1"/>
          <p:nvPr/>
        </p:nvSpPr>
        <p:spPr>
          <a:xfrm>
            <a:off x="494522" y="4863883"/>
            <a:ext cx="5318449" cy="1477328"/>
          </a:xfrm>
          <a:prstGeom prst="rect">
            <a:avLst/>
          </a:prstGeom>
          <a:noFill/>
        </p:spPr>
        <p:txBody>
          <a:bodyPr wrap="square" rtlCol="0">
            <a:spAutoFit/>
          </a:bodyPr>
          <a:lstStyle/>
          <a:p>
            <a:r>
              <a:rPr lang="en-US" dirty="0"/>
              <a:t>Each of the streams can start at location 1 relative to the start of the document.  The document length is the length of the longest stream.</a:t>
            </a:r>
          </a:p>
          <a:p>
            <a:endParaRPr lang="en-US" dirty="0"/>
          </a:p>
          <a:p>
            <a:r>
              <a:rPr lang="en-US" dirty="0"/>
              <a:t>Not all streams may contain all the words.</a:t>
            </a:r>
          </a:p>
        </p:txBody>
      </p:sp>
    </p:spTree>
    <p:extLst>
      <p:ext uri="{BB962C8B-B14F-4D97-AF65-F5344CB8AC3E}">
        <p14:creationId xmlns:p14="http://schemas.microsoft.com/office/powerpoint/2010/main" val="2979647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5318449" cy="646331"/>
          </a:xfrm>
          <a:prstGeom prst="rect">
            <a:avLst/>
          </a:prstGeom>
          <a:noFill/>
        </p:spPr>
        <p:txBody>
          <a:bodyPr wrap="square" rtlCol="0">
            <a:spAutoFit/>
          </a:bodyPr>
          <a:lstStyle/>
          <a:p>
            <a:r>
              <a:rPr lang="en-US" dirty="0"/>
              <a:t>We do a similar heuristic calculation of the </a:t>
            </a:r>
            <a:r>
              <a:rPr lang="en-US" i="1" dirty="0">
                <a:solidFill>
                  <a:srgbClr val="C00000"/>
                </a:solidFill>
              </a:rPr>
              <a:t>static rank</a:t>
            </a:r>
            <a:r>
              <a:rPr lang="en-US" dirty="0"/>
              <a:t>, the quality of the page </a:t>
            </a:r>
            <a:r>
              <a:rPr lang="en-US" i="1" dirty="0">
                <a:solidFill>
                  <a:srgbClr val="C00000"/>
                </a:solidFill>
              </a:rPr>
              <a:t>independent of the quer</a:t>
            </a:r>
            <a:r>
              <a:rPr lang="en-US" dirty="0">
                <a:solidFill>
                  <a:srgbClr val="C00000"/>
                </a:solidFill>
              </a:rPr>
              <a:t>y</a:t>
            </a:r>
            <a:r>
              <a:rPr lang="en-US" dirty="0"/>
              <a:t>.</a:t>
            </a:r>
          </a:p>
        </p:txBody>
      </p:sp>
      <p:sp>
        <p:nvSpPr>
          <p:cNvPr id="17" name="TextBox 16">
            <a:extLst>
              <a:ext uri="{FF2B5EF4-FFF2-40B4-BE49-F238E27FC236}">
                <a16:creationId xmlns:a16="http://schemas.microsoft.com/office/drawing/2014/main" id="{F4CD798D-AA3B-4217-8ECC-4A5A5E061BAA}"/>
              </a:ext>
            </a:extLst>
          </p:cNvPr>
          <p:cNvSpPr txBox="1"/>
          <p:nvPr/>
        </p:nvSpPr>
        <p:spPr>
          <a:xfrm>
            <a:off x="494522" y="1903754"/>
            <a:ext cx="4646646" cy="2585323"/>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Heuristic	Weight	Score</a:t>
            </a:r>
          </a:p>
          <a:p>
            <a:pPr>
              <a:tabLst>
                <a:tab pos="3089275" algn="dec"/>
                <a:tab pos="4002088" algn="dec"/>
                <a:tab pos="4740275" algn="dec"/>
              </a:tabLst>
            </a:pPr>
            <a:r>
              <a:rPr lang="en-US" dirty="0"/>
              <a:t>Short title	?	?</a:t>
            </a:r>
          </a:p>
          <a:p>
            <a:pPr>
              <a:tabLst>
                <a:tab pos="3089275" algn="dec"/>
                <a:tab pos="4002088" algn="dec"/>
                <a:tab pos="4740275" algn="dec"/>
              </a:tabLst>
            </a:pPr>
            <a:r>
              <a:rPr lang="en-US" dirty="0"/>
              <a:t>Nice document length	?	?</a:t>
            </a:r>
          </a:p>
          <a:p>
            <a:pPr>
              <a:tabLst>
                <a:tab pos="3089275" algn="dec"/>
                <a:tab pos="4002088" algn="dec"/>
                <a:tab pos="4740275" algn="dec"/>
              </a:tabLst>
            </a:pPr>
            <a:r>
              <a:rPr lang="en-US" dirty="0"/>
              <a:t>Short URL	?	?</a:t>
            </a:r>
          </a:p>
          <a:p>
            <a:pPr>
              <a:tabLst>
                <a:tab pos="3089275" algn="dec"/>
                <a:tab pos="4002088" algn="dec"/>
                <a:tab pos="4740275" algn="dec"/>
              </a:tabLst>
            </a:pPr>
            <a:r>
              <a:rPr lang="en-US" dirty="0"/>
              <a:t>Lots of anchor text	?	?</a:t>
            </a:r>
          </a:p>
          <a:p>
            <a:pPr>
              <a:tabLst>
                <a:tab pos="3089275" algn="dec"/>
                <a:tab pos="4002088" algn="dec"/>
                <a:tab pos="4740275" algn="dec"/>
              </a:tabLst>
            </a:pPr>
            <a:r>
              <a:rPr lang="en-US" dirty="0" err="1"/>
              <a:t>edu</a:t>
            </a:r>
            <a:r>
              <a:rPr lang="en-US" dirty="0"/>
              <a:t>/gov/com/</a:t>
            </a:r>
            <a:r>
              <a:rPr lang="en-US" dirty="0" err="1"/>
              <a:t>etc</a:t>
            </a:r>
            <a:r>
              <a:rPr lang="en-US" dirty="0"/>
              <a:t> domain	?	?</a:t>
            </a:r>
            <a:br>
              <a:rPr lang="en-US" dirty="0"/>
            </a:br>
            <a:r>
              <a:rPr lang="en-US" dirty="0"/>
              <a:t>PageRank if known	?	?</a:t>
            </a:r>
          </a:p>
          <a:p>
            <a:pPr>
              <a:tabLst>
                <a:tab pos="3089275" algn="dec"/>
                <a:tab pos="4002088" algn="dec"/>
                <a:tab pos="4740275" algn="dec"/>
              </a:tabLst>
            </a:pPr>
            <a:endParaRPr lang="en-US" i="1" dirty="0">
              <a:solidFill>
                <a:srgbClr val="FF0000"/>
              </a:solidFill>
            </a:endParaRPr>
          </a:p>
          <a:p>
            <a:pPr>
              <a:tabLst>
                <a:tab pos="3089275" algn="dec"/>
                <a:tab pos="4002088" algn="dec"/>
                <a:tab pos="4740275" algn="dec"/>
              </a:tabLst>
            </a:pPr>
            <a:r>
              <a:rPr lang="en-US" i="1" dirty="0">
                <a:solidFill>
                  <a:srgbClr val="C00000"/>
                </a:solidFill>
              </a:rPr>
              <a:t>Total static rank score</a:t>
            </a:r>
            <a:r>
              <a:rPr lang="en-US" dirty="0">
                <a:solidFill>
                  <a:srgbClr val="C00000"/>
                </a:solidFill>
              </a:rPr>
              <a:t>		</a:t>
            </a:r>
            <a:r>
              <a:rPr lang="en-US" i="1" dirty="0">
                <a:solidFill>
                  <a:srgbClr val="C00000"/>
                </a:solidFill>
              </a:rPr>
              <a:t>?</a:t>
            </a:r>
          </a:p>
        </p:txBody>
      </p:sp>
    </p:spTree>
    <p:extLst>
      <p:ext uri="{BB962C8B-B14F-4D97-AF65-F5344CB8AC3E}">
        <p14:creationId xmlns:p14="http://schemas.microsoft.com/office/powerpoint/2010/main" val="664233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5318449" cy="369332"/>
          </a:xfrm>
          <a:prstGeom prst="rect">
            <a:avLst/>
          </a:prstGeom>
          <a:noFill/>
        </p:spPr>
        <p:txBody>
          <a:bodyPr wrap="square" rtlCol="0">
            <a:spAutoFit/>
          </a:bodyPr>
          <a:lstStyle/>
          <a:p>
            <a:r>
              <a:rPr lang="en-US" dirty="0"/>
              <a:t>Combine static and dynamic rank to get a final score.</a:t>
            </a:r>
          </a:p>
        </p:txBody>
      </p:sp>
      <p:sp>
        <p:nvSpPr>
          <p:cNvPr id="17" name="TextBox 16">
            <a:extLst>
              <a:ext uri="{FF2B5EF4-FFF2-40B4-BE49-F238E27FC236}">
                <a16:creationId xmlns:a16="http://schemas.microsoft.com/office/drawing/2014/main" id="{F4CD798D-AA3B-4217-8ECC-4A5A5E061BAA}"/>
              </a:ext>
            </a:extLst>
          </p:cNvPr>
          <p:cNvSpPr txBox="1"/>
          <p:nvPr/>
        </p:nvSpPr>
        <p:spPr>
          <a:xfrm>
            <a:off x="494522" y="1903754"/>
            <a:ext cx="4646646" cy="1477328"/>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Component	Weight	Score</a:t>
            </a:r>
          </a:p>
          <a:p>
            <a:pPr>
              <a:tabLst>
                <a:tab pos="3089275" algn="dec"/>
                <a:tab pos="4002088" algn="dec"/>
                <a:tab pos="4740275" algn="dec"/>
              </a:tabLst>
            </a:pPr>
            <a:r>
              <a:rPr lang="en-US" dirty="0"/>
              <a:t>Static rank	?	?</a:t>
            </a:r>
          </a:p>
          <a:p>
            <a:pPr>
              <a:tabLst>
                <a:tab pos="3089275" algn="dec"/>
                <a:tab pos="4002088" algn="dec"/>
                <a:tab pos="4740275" algn="dec"/>
              </a:tabLst>
            </a:pPr>
            <a:r>
              <a:rPr lang="en-US" dirty="0"/>
              <a:t>Dynamic rank	?	?</a:t>
            </a:r>
          </a:p>
          <a:p>
            <a:pPr>
              <a:tabLst>
                <a:tab pos="3089275" algn="dec"/>
                <a:tab pos="4002088" algn="dec"/>
                <a:tab pos="4740275" algn="dec"/>
              </a:tabLst>
            </a:pPr>
            <a:endParaRPr lang="en-US" i="1" dirty="0">
              <a:solidFill>
                <a:srgbClr val="FF0000"/>
              </a:solidFill>
            </a:endParaRPr>
          </a:p>
          <a:p>
            <a:pPr>
              <a:tabLst>
                <a:tab pos="3089275" algn="dec"/>
                <a:tab pos="4002088" algn="dec"/>
                <a:tab pos="4740275" algn="dec"/>
              </a:tabLst>
            </a:pPr>
            <a:r>
              <a:rPr lang="en-US" i="1" dirty="0">
                <a:solidFill>
                  <a:srgbClr val="C00000"/>
                </a:solidFill>
              </a:rPr>
              <a:t>Total rank score</a:t>
            </a:r>
            <a:r>
              <a:rPr lang="en-US" dirty="0">
                <a:solidFill>
                  <a:srgbClr val="C00000"/>
                </a:solidFill>
              </a:rPr>
              <a:t>		</a:t>
            </a:r>
            <a:r>
              <a:rPr lang="en-US" i="1" dirty="0">
                <a:solidFill>
                  <a:srgbClr val="C00000"/>
                </a:solidFill>
              </a:rPr>
              <a:t>?</a:t>
            </a:r>
          </a:p>
        </p:txBody>
      </p:sp>
      <p:sp>
        <p:nvSpPr>
          <p:cNvPr id="14" name="TextBox 13">
            <a:extLst>
              <a:ext uri="{FF2B5EF4-FFF2-40B4-BE49-F238E27FC236}">
                <a16:creationId xmlns:a16="http://schemas.microsoft.com/office/drawing/2014/main" id="{68C02B92-340C-4FD7-863C-E64B82DC401A}"/>
              </a:ext>
            </a:extLst>
          </p:cNvPr>
          <p:cNvSpPr txBox="1"/>
          <p:nvPr/>
        </p:nvSpPr>
        <p:spPr>
          <a:xfrm>
            <a:off x="494521" y="3844717"/>
            <a:ext cx="5318449" cy="2308324"/>
          </a:xfrm>
          <a:prstGeom prst="rect">
            <a:avLst/>
          </a:prstGeom>
          <a:noFill/>
        </p:spPr>
        <p:txBody>
          <a:bodyPr wrap="square" rtlCol="0">
            <a:spAutoFit/>
          </a:bodyPr>
          <a:lstStyle/>
          <a:p>
            <a:r>
              <a:rPr lang="en-US" dirty="0"/>
              <a:t>The result is a </a:t>
            </a:r>
            <a:r>
              <a:rPr lang="en-US" i="1" dirty="0">
                <a:solidFill>
                  <a:srgbClr val="C00000"/>
                </a:solidFill>
              </a:rPr>
              <a:t>linear combination</a:t>
            </a:r>
            <a:r>
              <a:rPr lang="en-US" dirty="0">
                <a:solidFill>
                  <a:srgbClr val="C00000"/>
                </a:solidFill>
              </a:rPr>
              <a:t> </a:t>
            </a:r>
            <a:r>
              <a:rPr lang="en-US" dirty="0"/>
              <a:t>of features.  We're just adding them up.</a:t>
            </a:r>
          </a:p>
          <a:p>
            <a:endParaRPr lang="en-US" dirty="0"/>
          </a:p>
          <a:p>
            <a:r>
              <a:rPr lang="en-US" dirty="0"/>
              <a:t>You should be able to achieve reasonably good results with a reasonably small number of heuristics and simple </a:t>
            </a:r>
            <a:r>
              <a:rPr lang="en-US" i="1" dirty="0">
                <a:solidFill>
                  <a:srgbClr val="C00000"/>
                </a:solidFill>
              </a:rPr>
              <a:t>hand-tuning</a:t>
            </a:r>
            <a:r>
              <a:rPr lang="en-US" dirty="0"/>
              <a:t> starting from some rough guesses at, e.g., the relative importance of an exact phrase versus lots of individual hits.</a:t>
            </a:r>
          </a:p>
        </p:txBody>
      </p:sp>
    </p:spTree>
    <p:extLst>
      <p:ext uri="{BB962C8B-B14F-4D97-AF65-F5344CB8AC3E}">
        <p14:creationId xmlns:p14="http://schemas.microsoft.com/office/powerpoint/2010/main" val="3937140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5518"/>
            <a:ext cx="8229600" cy="5720646"/>
          </a:xfrm>
        </p:spPr>
        <p:txBody>
          <a:bodyPr>
            <a:normAutofit fontScale="62500" lnSpcReduction="20000"/>
          </a:bodyPr>
          <a:lstStyle/>
          <a:p>
            <a:pPr marL="0" indent="0" defTabSz="396875">
              <a:buNone/>
            </a:pPr>
            <a:r>
              <a:rPr lang="en-US" dirty="0"/>
              <a:t>The actual score is calculated as a linear combination of features, which may be thought of as:</a:t>
            </a:r>
          </a:p>
          <a:p>
            <a:pPr marL="0" indent="0" defTabSz="396875">
              <a:buNone/>
            </a:pPr>
            <a:r>
              <a:rPr lang="en-US" dirty="0"/>
              <a:t> </a:t>
            </a:r>
          </a:p>
          <a:p>
            <a:pPr marL="803275" indent="-803275" defTabSz="396875">
              <a:buNone/>
            </a:pPr>
            <a:r>
              <a:rPr lang="en-US" dirty="0"/>
              <a:t>R  =	Σ Ci( Q ) * Ai( P, Fi ) * Si( Fi )</a:t>
            </a:r>
          </a:p>
          <a:p>
            <a:pPr marL="0" indent="0" defTabSz="396875">
              <a:buNone/>
            </a:pPr>
            <a:endParaRPr lang="en-US" dirty="0"/>
          </a:p>
          <a:p>
            <a:pPr marL="0" indent="0" defTabSz="396875">
              <a:buNone/>
            </a:pPr>
            <a:r>
              <a:rPr lang="en-US" dirty="0"/>
              <a:t>Where:</a:t>
            </a:r>
          </a:p>
          <a:p>
            <a:pPr marL="0" indent="0" defTabSz="396875">
              <a:buNone/>
            </a:pPr>
            <a:r>
              <a:rPr lang="en-US" dirty="0"/>
              <a:t> </a:t>
            </a:r>
          </a:p>
          <a:p>
            <a:pPr marL="803275" indent="-803275" defTabSz="396875">
              <a:buNone/>
            </a:pPr>
            <a:r>
              <a:rPr lang="en-US" dirty="0"/>
              <a:t>R  =	Overall Rank</a:t>
            </a:r>
          </a:p>
          <a:p>
            <a:pPr marL="803275" indent="-803275" defTabSz="396875">
              <a:buNone/>
            </a:pPr>
            <a:r>
              <a:rPr lang="en-US" dirty="0"/>
              <a:t>Q  =	The Query and its characteristics, e.g., the number of rare vs. common words in the query.</a:t>
            </a:r>
          </a:p>
          <a:p>
            <a:pPr marL="803275" indent="-803275" defTabSz="396875">
              <a:buNone/>
            </a:pPr>
            <a:r>
              <a:rPr lang="en-US" dirty="0"/>
              <a:t>P  =	The Page and its characteristics, e.g., the number of words in the URL or title.</a:t>
            </a:r>
          </a:p>
          <a:p>
            <a:pPr marL="803275" indent="-803275" defTabSz="396875">
              <a:buNone/>
            </a:pPr>
            <a:r>
              <a:rPr lang="en-US" dirty="0"/>
              <a:t>Fi  =	An arbitrary feature observation, e.g., an exact phrase in the title, or a raw value, e.g., raw PageRank.</a:t>
            </a:r>
          </a:p>
          <a:p>
            <a:pPr marL="803275" indent="-803275" defTabSz="396875">
              <a:buNone/>
            </a:pPr>
            <a:r>
              <a:rPr lang="en-US" dirty="0"/>
              <a:t>Si  =	Scaling for feature Fi from the raw number space of the feature into a nominal 0.0 .. 1.0 range.</a:t>
            </a:r>
          </a:p>
          <a:p>
            <a:pPr marL="803275" indent="-803275" defTabSz="396875">
              <a:buNone/>
            </a:pPr>
            <a:r>
              <a:rPr lang="en-US" dirty="0"/>
              <a:t>Ai  =	Attribute scaling for feature Fi, possibly dependent on the characteristics of the page P.</a:t>
            </a:r>
          </a:p>
          <a:p>
            <a:pPr marL="803275" indent="-803275" defTabSz="396875">
              <a:buNone/>
            </a:pPr>
            <a:r>
              <a:rPr lang="en-US" dirty="0"/>
              <a:t>Ci  =	Coefficient for feature Fi, depending on the characteristics of the query Q.</a:t>
            </a:r>
          </a:p>
          <a:p>
            <a:pPr marL="803275" indent="-803275" defTabSz="396875">
              <a:buNone/>
            </a:pPr>
            <a:r>
              <a:rPr lang="en-US" dirty="0"/>
              <a:t>Fi  =	</a:t>
            </a:r>
            <a:r>
              <a:rPr lang="en-US" dirty="0" err="1"/>
              <a:t>Ei</a:t>
            </a:r>
            <a:r>
              <a:rPr lang="en-US" dirty="0"/>
              <a:t>( Q, P, T )</a:t>
            </a:r>
          </a:p>
        </p:txBody>
      </p:sp>
    </p:spTree>
    <p:extLst>
      <p:ext uri="{BB962C8B-B14F-4D97-AF65-F5344CB8AC3E}">
        <p14:creationId xmlns:p14="http://schemas.microsoft.com/office/powerpoint/2010/main" val="628446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6C1B-8075-48A2-B47F-CE1A50AC1983}"/>
              </a:ext>
            </a:extLst>
          </p:cNvPr>
          <p:cNvSpPr>
            <a:spLocks noGrp="1"/>
          </p:cNvSpPr>
          <p:nvPr>
            <p:ph type="title"/>
          </p:nvPr>
        </p:nvSpPr>
        <p:spPr/>
        <p:txBody>
          <a:bodyPr/>
          <a:lstStyle/>
          <a:p>
            <a:r>
              <a:rPr lang="en-US" dirty="0"/>
              <a:t>steps to ranking</a:t>
            </a:r>
          </a:p>
        </p:txBody>
      </p:sp>
      <p:sp>
        <p:nvSpPr>
          <p:cNvPr id="3" name="Content Placeholder 2">
            <a:extLst>
              <a:ext uri="{FF2B5EF4-FFF2-40B4-BE49-F238E27FC236}">
                <a16:creationId xmlns:a16="http://schemas.microsoft.com/office/drawing/2014/main" id="{FA99562F-B673-42B2-83CC-2EB0D7345D12}"/>
              </a:ext>
            </a:extLst>
          </p:cNvPr>
          <p:cNvSpPr>
            <a:spLocks noGrp="1"/>
          </p:cNvSpPr>
          <p:nvPr>
            <p:ph idx="1"/>
          </p:nvPr>
        </p:nvSpPr>
        <p:spPr/>
        <p:txBody>
          <a:bodyPr>
            <a:normAutofit/>
          </a:bodyPr>
          <a:lstStyle/>
          <a:p>
            <a:pPr marL="514350" indent="-514350">
              <a:spcBef>
                <a:spcPts val="1600"/>
              </a:spcBef>
              <a:buFont typeface="+mj-lt"/>
              <a:buAutoNum type="arabicPeriod"/>
            </a:pPr>
            <a:r>
              <a:rPr lang="en-US" sz="2400" dirty="0"/>
              <a:t>Decide what information to collect and how to measure it.</a:t>
            </a:r>
          </a:p>
          <a:p>
            <a:pPr marL="514350" indent="-514350">
              <a:spcBef>
                <a:spcPts val="1600"/>
              </a:spcBef>
              <a:buFont typeface="+mj-lt"/>
              <a:buAutoNum type="arabicPeriod"/>
            </a:pPr>
            <a:r>
              <a:rPr lang="en-US" sz="2400" dirty="0"/>
              <a:t>Decide how to measure the quality of the result.</a:t>
            </a:r>
          </a:p>
          <a:p>
            <a:pPr marL="514350" indent="-514350">
              <a:spcBef>
                <a:spcPts val="1600"/>
              </a:spcBef>
              <a:buFont typeface="+mj-lt"/>
              <a:buAutoNum type="arabicPeriod"/>
            </a:pPr>
            <a:r>
              <a:rPr lang="en-US" sz="2400" dirty="0"/>
              <a:t>Pick a method for scoring a page based on the inputs.</a:t>
            </a:r>
          </a:p>
          <a:p>
            <a:pPr marL="514350" indent="-514350">
              <a:spcBef>
                <a:spcPts val="1600"/>
              </a:spcBef>
              <a:buFont typeface="+mj-lt"/>
              <a:buAutoNum type="arabicPeriod"/>
            </a:pPr>
            <a:r>
              <a:rPr lang="en-US" sz="2400" dirty="0"/>
              <a:t>Tune the system by testing it on sample queries and adjusting parameters, collecting more information or changing the scoring algorithm.</a:t>
            </a:r>
          </a:p>
        </p:txBody>
      </p:sp>
    </p:spTree>
    <p:extLst>
      <p:ext uri="{BB962C8B-B14F-4D97-AF65-F5344CB8AC3E}">
        <p14:creationId xmlns:p14="http://schemas.microsoft.com/office/powerpoint/2010/main" val="9023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buNone/>
            </a:pPr>
            <a:r>
              <a:rPr lang="en-US" dirty="0"/>
              <a:t>At Microsoft, initially, I just ran queries and eyeballed the results and fiddled with the parameters.</a:t>
            </a:r>
          </a:p>
          <a:p>
            <a:pPr marL="0" indent="0">
              <a:buNone/>
            </a:pPr>
            <a:r>
              <a:rPr lang="en-US" dirty="0"/>
              <a:t>Results were surprisingly good.</a:t>
            </a:r>
          </a:p>
        </p:txBody>
      </p:sp>
    </p:spTree>
    <p:extLst>
      <p:ext uri="{BB962C8B-B14F-4D97-AF65-F5344CB8AC3E}">
        <p14:creationId xmlns:p14="http://schemas.microsoft.com/office/powerpoint/2010/main" val="2817939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fontScale="70000" lnSpcReduction="20000"/>
          </a:bodyPr>
          <a:lstStyle/>
          <a:p>
            <a:pPr marL="0" indent="0">
              <a:buNone/>
            </a:pPr>
            <a:r>
              <a:rPr lang="en-US" sz="2800" dirty="0"/>
              <a:t>We were also collecting labeled pages.  We scraped queries and results from several engines and then paid people to rate results on a 0 to 5 scale.</a:t>
            </a:r>
          </a:p>
          <a:p>
            <a:pPr marL="0" indent="0">
              <a:buNone/>
            </a:pPr>
            <a:endParaRPr lang="en-US" sz="2800" dirty="0"/>
          </a:p>
          <a:p>
            <a:pPr marL="914400" indent="-457200">
              <a:buNone/>
            </a:pPr>
            <a:r>
              <a:rPr lang="en-US" sz="2800" dirty="0"/>
              <a:t>5	Definitive result.  Unlikely any other page could be a better result for this query, e.g., whitehouse.gov for "</a:t>
            </a:r>
            <a:r>
              <a:rPr lang="en-US" sz="2800" dirty="0" err="1"/>
              <a:t>whitehouse</a:t>
            </a:r>
            <a:r>
              <a:rPr lang="en-US" sz="2800" dirty="0"/>
              <a:t>".</a:t>
            </a:r>
          </a:p>
          <a:p>
            <a:pPr marL="914400" indent="-457200">
              <a:buNone/>
            </a:pPr>
            <a:r>
              <a:rPr lang="en-US" sz="2800" dirty="0"/>
              <a:t>	:</a:t>
            </a:r>
          </a:p>
          <a:p>
            <a:pPr marL="914400" indent="-457200">
              <a:buNone/>
            </a:pPr>
            <a:r>
              <a:rPr lang="en-US" sz="2800" dirty="0"/>
              <a:t>0	Completely deleterious result, e.g., porno, spam, phishing.</a:t>
            </a:r>
          </a:p>
          <a:p>
            <a:pPr marL="914400" indent="-914400">
              <a:buNone/>
            </a:pPr>
            <a:endParaRPr lang="en-US" sz="2800" dirty="0"/>
          </a:p>
          <a:p>
            <a:pPr marL="0" indent="0">
              <a:buNone/>
            </a:pPr>
            <a:r>
              <a:rPr lang="en-US" sz="2800" dirty="0"/>
              <a:t>This is similar to what Google is doing with their </a:t>
            </a:r>
            <a:r>
              <a:rPr lang="en-US" sz="2800" dirty="0">
                <a:hlinkClick r:id="rId3"/>
              </a:rPr>
              <a:t>Page Quality Rating Guidelines</a:t>
            </a:r>
            <a:r>
              <a:rPr lang="en-US" sz="2800" dirty="0"/>
              <a:t>, creating specificity in the ratings.</a:t>
            </a:r>
          </a:p>
          <a:p>
            <a:pPr marL="0" indent="0">
              <a:buNone/>
            </a:pPr>
            <a:endParaRPr lang="en-US" sz="2800" dirty="0"/>
          </a:p>
          <a:p>
            <a:pPr marL="0" indent="0">
              <a:buNone/>
            </a:pPr>
            <a:r>
              <a:rPr lang="en-US" sz="2800" dirty="0"/>
              <a:t>Altogether, I think we had about 50K queries and about 150K labeled results.</a:t>
            </a:r>
          </a:p>
        </p:txBody>
      </p:sp>
    </p:spTree>
    <p:extLst>
      <p:ext uri="{BB962C8B-B14F-4D97-AF65-F5344CB8AC3E}">
        <p14:creationId xmlns:p14="http://schemas.microsoft.com/office/powerpoint/2010/main" val="901915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Next came a tool allowing us to do side-by-side comparison of results with current best parameters in a frame on the left and with a set you could tweak on the right.</a:t>
            </a:r>
          </a:p>
          <a:p>
            <a:pPr marL="0" indent="0">
              <a:spcBef>
                <a:spcPts val="1600"/>
              </a:spcBef>
              <a:buNone/>
            </a:pPr>
            <a:r>
              <a:rPr lang="en-US" sz="2400" dirty="0"/>
              <a:t>If the pages had been labeled, it reported the quality and attempted to score the resulting set.</a:t>
            </a:r>
          </a:p>
          <a:p>
            <a:pPr marL="0" indent="0">
              <a:spcBef>
                <a:spcPts val="1600"/>
              </a:spcBef>
              <a:buNone/>
            </a:pPr>
            <a:r>
              <a:rPr lang="en-US" sz="2400" dirty="0"/>
              <a:t>We ran a competition to see who could come up with the best settings.</a:t>
            </a:r>
          </a:p>
        </p:txBody>
      </p:sp>
    </p:spTree>
    <p:extLst>
      <p:ext uri="{BB962C8B-B14F-4D97-AF65-F5344CB8AC3E}">
        <p14:creationId xmlns:p14="http://schemas.microsoft.com/office/powerpoint/2010/main" val="2109418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BCA9-D0D9-0580-CBC2-26FB017CF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15C91-7B1F-F6FF-8CDA-246B4EDF339A}"/>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F2B8E955-EE25-05E1-8B2F-1DAEEC05076B}"/>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Finally, we added a tuner that could adjust the parameters mechanically by gradient descent:  Tweak an individual parameter rerun all the searches and measure whether the results got better (more highly ranked pages for each query.)</a:t>
            </a:r>
          </a:p>
          <a:p>
            <a:pPr marL="0" indent="0">
              <a:spcBef>
                <a:spcPts val="1600"/>
              </a:spcBef>
              <a:buNone/>
            </a:pPr>
            <a:r>
              <a:rPr lang="en-US" sz="2400" dirty="0"/>
              <a:t>But we had lots of problems in the methodology of what to do with unlabeled pages.</a:t>
            </a:r>
          </a:p>
          <a:p>
            <a:pPr marL="0" indent="0">
              <a:spcBef>
                <a:spcPts val="1600"/>
              </a:spcBef>
              <a:buNone/>
            </a:pPr>
            <a:endParaRPr lang="en-US" sz="2400" dirty="0"/>
          </a:p>
        </p:txBody>
      </p:sp>
    </p:spTree>
    <p:extLst>
      <p:ext uri="{BB962C8B-B14F-4D97-AF65-F5344CB8AC3E}">
        <p14:creationId xmlns:p14="http://schemas.microsoft.com/office/powerpoint/2010/main" val="32658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Initially unlabeled pages were assumed to be “average”.   Later, a “promising proximity” heuristic was added to the tuner bump the estimate for unlabeled pages if the search words were found close together.</a:t>
            </a:r>
          </a:p>
          <a:p>
            <a:pPr marL="0" indent="0">
              <a:spcBef>
                <a:spcPts val="1600"/>
              </a:spcBef>
              <a:buNone/>
            </a:pPr>
            <a:r>
              <a:rPr lang="en-US" sz="2400" dirty="0"/>
              <a:t>The effect was to tune my complex ranker to behave like the tuner’s naïve ranker.</a:t>
            </a:r>
          </a:p>
          <a:p>
            <a:pPr marL="0" indent="0">
              <a:spcBef>
                <a:spcPts val="1600"/>
              </a:spcBef>
              <a:buNone/>
            </a:pPr>
            <a:r>
              <a:rPr lang="en-US" sz="2400" dirty="0"/>
              <a:t>Better strategy would have been to only tune based on labeled results, discarding any unlabeled results or construct an index that onl</a:t>
            </a:r>
            <a:r>
              <a:rPr lang="en-US" dirty="0"/>
              <a:t>y contained labeled pages.</a:t>
            </a:r>
            <a:endParaRPr lang="en-US" sz="2400" dirty="0"/>
          </a:p>
          <a:p>
            <a:pPr marL="0" indent="0">
              <a:spcBef>
                <a:spcPts val="1600"/>
              </a:spcBef>
              <a:buNone/>
            </a:pPr>
            <a:endParaRPr lang="en-US" sz="2400" dirty="0"/>
          </a:p>
        </p:txBody>
      </p:sp>
    </p:spTree>
    <p:extLst>
      <p:ext uri="{BB962C8B-B14F-4D97-AF65-F5344CB8AC3E}">
        <p14:creationId xmlns:p14="http://schemas.microsoft.com/office/powerpoint/2010/main" val="378659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generating labeled results</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You can’t afford to pay people to label results  but you might assume that Google is pretty good, so you might simply try to get pages in the same order as Google.</a:t>
            </a:r>
          </a:p>
          <a:p>
            <a:pPr marL="0" indent="0">
              <a:spcBef>
                <a:spcPts val="1600"/>
              </a:spcBef>
              <a:buNone/>
            </a:pPr>
            <a:r>
              <a:rPr lang="en-US" sz="2400" dirty="0"/>
              <a:t>Your ranker won’t be as good as Google’s, so it might not be able to discern the difference between the top results on the first page, but perhaps it could distinguish between results on the first page and results on the </a:t>
            </a:r>
            <a:r>
              <a:rPr lang="en-US" dirty="0"/>
              <a:t>tenth</a:t>
            </a:r>
            <a:r>
              <a:rPr lang="en-US" sz="2400" dirty="0"/>
              <a:t> page.</a:t>
            </a:r>
          </a:p>
        </p:txBody>
      </p:sp>
    </p:spTree>
    <p:extLst>
      <p:ext uri="{BB962C8B-B14F-4D97-AF65-F5344CB8AC3E}">
        <p14:creationId xmlns:p14="http://schemas.microsoft.com/office/powerpoint/2010/main" val="539071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BA26-57D0-1785-A8FB-B6018AC18B40}"/>
              </a:ext>
            </a:extLst>
          </p:cNvPr>
          <p:cNvSpPr>
            <a:spLocks noGrp="1"/>
          </p:cNvSpPr>
          <p:nvPr>
            <p:ph type="title"/>
          </p:nvPr>
        </p:nvSpPr>
        <p:spPr/>
        <p:txBody>
          <a:bodyPr/>
          <a:lstStyle/>
          <a:p>
            <a:r>
              <a:rPr lang="en-US" dirty="0"/>
              <a:t>strategy</a:t>
            </a:r>
          </a:p>
        </p:txBody>
      </p:sp>
      <p:sp>
        <p:nvSpPr>
          <p:cNvPr id="3" name="Content Placeholder 2">
            <a:extLst>
              <a:ext uri="{FF2B5EF4-FFF2-40B4-BE49-F238E27FC236}">
                <a16:creationId xmlns:a16="http://schemas.microsoft.com/office/drawing/2014/main" id="{E295A080-7591-61F4-B2F2-606DD6ED95D3}"/>
              </a:ext>
            </a:extLst>
          </p:cNvPr>
          <p:cNvSpPr>
            <a:spLocks noGrp="1"/>
          </p:cNvSpPr>
          <p:nvPr>
            <p:ph idx="1"/>
          </p:nvPr>
        </p:nvSpPr>
        <p:spPr/>
        <p:txBody>
          <a:bodyPr>
            <a:normAutofit lnSpcReduction="10000"/>
          </a:bodyPr>
          <a:lstStyle/>
          <a:p>
            <a:pPr marL="457200" indent="-457200">
              <a:buAutoNum type="arabicPeriod"/>
            </a:pPr>
            <a:r>
              <a:rPr lang="en-US" dirty="0"/>
              <a:t>Create a list of popular short queries.</a:t>
            </a:r>
          </a:p>
          <a:p>
            <a:pPr marL="457200" indent="-457200">
              <a:buAutoNum type="arabicPeriod"/>
            </a:pPr>
            <a:r>
              <a:rPr lang="en-US" dirty="0"/>
              <a:t>Scrape Google for first 10 pages of results and label them.</a:t>
            </a:r>
          </a:p>
          <a:p>
            <a:pPr marL="457200" indent="-457200">
              <a:buAutoNum type="arabicPeriod"/>
            </a:pPr>
            <a:r>
              <a:rPr lang="en-US" dirty="0"/>
              <a:t>Create an index of only those pages.</a:t>
            </a:r>
          </a:p>
          <a:p>
            <a:pPr marL="457200" indent="-457200">
              <a:buAutoNum type="arabicPeriod"/>
            </a:pPr>
            <a:r>
              <a:rPr lang="en-US" dirty="0"/>
              <a:t>Make some initial estimates of the weights of your heuristics.</a:t>
            </a:r>
          </a:p>
          <a:p>
            <a:pPr marL="457200" indent="-457200">
              <a:buAutoNum type="arabicPeriod"/>
            </a:pPr>
            <a:r>
              <a:rPr lang="en-US" dirty="0"/>
              <a:t>While you’re still making progress:</a:t>
            </a:r>
          </a:p>
          <a:p>
            <a:pPr marL="919163" lvl="1" indent="-457200">
              <a:buFont typeface="+mj-lt"/>
              <a:buAutoNum type="alphaLcPeriod"/>
            </a:pPr>
            <a:r>
              <a:rPr lang="en-US" dirty="0"/>
              <a:t>Run each query and count how many you got right.</a:t>
            </a:r>
          </a:p>
          <a:p>
            <a:pPr marL="919163" lvl="1" indent="-457200">
              <a:buFont typeface="+mj-lt"/>
              <a:buAutoNum type="alphaLcPeriod"/>
            </a:pPr>
            <a:r>
              <a:rPr lang="en-US" dirty="0"/>
              <a:t>Iterate over each heuristic, adjusting it up or down a little to see if there’s any improvement.</a:t>
            </a:r>
          </a:p>
          <a:p>
            <a:pPr marL="919163" lvl="1" indent="-457200">
              <a:buFont typeface="+mj-lt"/>
              <a:buAutoNum type="alphaLcPeriod"/>
            </a:pPr>
            <a:r>
              <a:rPr lang="en-US" dirty="0"/>
              <a:t>Pick the best as a new starting point.</a:t>
            </a:r>
          </a:p>
        </p:txBody>
      </p:sp>
      <p:sp>
        <p:nvSpPr>
          <p:cNvPr id="4" name="Slide Number Placeholder 3">
            <a:extLst>
              <a:ext uri="{FF2B5EF4-FFF2-40B4-BE49-F238E27FC236}">
                <a16:creationId xmlns:a16="http://schemas.microsoft.com/office/drawing/2014/main" id="{92B8595F-180E-37B4-AA87-C2BA6B686560}"/>
              </a:ext>
            </a:extLst>
          </p:cNvPr>
          <p:cNvSpPr>
            <a:spLocks noGrp="1"/>
          </p:cNvSpPr>
          <p:nvPr>
            <p:ph type="sldNum" sz="quarter" idx="12"/>
          </p:nvPr>
        </p:nvSpPr>
        <p:spPr/>
        <p:txBody>
          <a:bodyPr/>
          <a:lstStyle/>
          <a:p>
            <a:fld id="{F8D59B09-23C8-46BA-B508-CE17BADF421E}" type="slidenum">
              <a:rPr lang="en-US" smtClean="0"/>
              <a:pPr/>
              <a:t>27</a:t>
            </a:fld>
            <a:endParaRPr lang="en-US"/>
          </a:p>
        </p:txBody>
      </p:sp>
    </p:spTree>
    <p:extLst>
      <p:ext uri="{BB962C8B-B14F-4D97-AF65-F5344CB8AC3E}">
        <p14:creationId xmlns:p14="http://schemas.microsoft.com/office/powerpoint/2010/main" val="2924623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C1A7A-9D83-2943-4E73-B7BCC72C6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E1B62-53A1-4C67-E213-25EF162FA6E4}"/>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C754031C-53CE-2FB1-6718-6BE2F505C313}"/>
              </a:ext>
            </a:extLst>
          </p:cNvPr>
          <p:cNvSpPr>
            <a:spLocks noGrp="1"/>
          </p:cNvSpPr>
          <p:nvPr>
            <p:ph idx="1"/>
          </p:nvPr>
        </p:nvSpPr>
        <p:spPr/>
        <p:txBody>
          <a:bodyPr/>
          <a:lstStyle/>
          <a:p>
            <a:r>
              <a:rPr lang="en-US" dirty="0"/>
              <a:t>It is much easier to tune weights for binary features than for those encoding a range of “goodness”.</a:t>
            </a:r>
          </a:p>
          <a:p>
            <a:r>
              <a:rPr lang="en-US" dirty="0"/>
              <a:t>It is difficult to estimate the improvement you’ll get from a new feature without actually building it.   A lot of it is intuition.</a:t>
            </a:r>
          </a:p>
        </p:txBody>
      </p:sp>
      <p:sp>
        <p:nvSpPr>
          <p:cNvPr id="4" name="Slide Number Placeholder 3">
            <a:extLst>
              <a:ext uri="{FF2B5EF4-FFF2-40B4-BE49-F238E27FC236}">
                <a16:creationId xmlns:a16="http://schemas.microsoft.com/office/drawing/2014/main" id="{1307B70A-AC0F-2A3D-D7C4-6824699F602F}"/>
              </a:ext>
            </a:extLst>
          </p:cNvPr>
          <p:cNvSpPr>
            <a:spLocks noGrp="1"/>
          </p:cNvSpPr>
          <p:nvPr>
            <p:ph type="sldNum" sz="quarter" idx="12"/>
          </p:nvPr>
        </p:nvSpPr>
        <p:spPr/>
        <p:txBody>
          <a:bodyPr/>
          <a:lstStyle/>
          <a:p>
            <a:fld id="{F8D59B09-23C8-46BA-B508-CE17BADF421E}" type="slidenum">
              <a:rPr lang="en-US" smtClean="0"/>
              <a:pPr/>
              <a:t>28</a:t>
            </a:fld>
            <a:endParaRPr lang="en-US"/>
          </a:p>
        </p:txBody>
      </p:sp>
    </p:spTree>
    <p:extLst>
      <p:ext uri="{BB962C8B-B14F-4D97-AF65-F5344CB8AC3E}">
        <p14:creationId xmlns:p14="http://schemas.microsoft.com/office/powerpoint/2010/main" val="3363581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BA72F-2FD9-0E0C-6782-D1B8D9DF0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F2AA80-46DB-29FB-1AC5-F88EA1FA1CB6}"/>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DABDB486-0968-189F-3BC8-B4DF7BC1045D}"/>
              </a:ext>
            </a:extLst>
          </p:cNvPr>
          <p:cNvSpPr>
            <a:spLocks noGrp="1"/>
          </p:cNvSpPr>
          <p:nvPr>
            <p:ph idx="1"/>
          </p:nvPr>
        </p:nvSpPr>
        <p:spPr/>
        <p:txBody>
          <a:bodyPr>
            <a:normAutofit lnSpcReduction="10000"/>
          </a:bodyPr>
          <a:lstStyle/>
          <a:p>
            <a:r>
              <a:rPr lang="en-US" dirty="0"/>
              <a:t>Think about what “</a:t>
            </a:r>
            <a:r>
              <a:rPr lang="en-US" dirty="0" err="1"/>
              <a:t>blindspot</a:t>
            </a:r>
            <a:r>
              <a:rPr lang="en-US" dirty="0"/>
              <a:t>” is created by not having the new proposed features.</a:t>
            </a:r>
          </a:p>
          <a:p>
            <a:pPr marL="457200" indent="-457200">
              <a:buFont typeface="+mj-lt"/>
              <a:buAutoNum type="arabicPeriod"/>
            </a:pPr>
            <a:r>
              <a:rPr lang="en-US" dirty="0"/>
              <a:t>When would the ranker not be able to tell the difference between two pages it should be able to distinguish?</a:t>
            </a:r>
          </a:p>
          <a:p>
            <a:pPr marL="457200" indent="-457200">
              <a:buFont typeface="+mj-lt"/>
              <a:buAutoNum type="arabicPeriod"/>
            </a:pPr>
            <a:r>
              <a:rPr lang="en-US" dirty="0"/>
              <a:t>How egregious would that be and how often would it occur?</a:t>
            </a:r>
          </a:p>
          <a:p>
            <a:endParaRPr lang="en-US" dirty="0"/>
          </a:p>
          <a:p>
            <a:r>
              <a:rPr lang="en-US" dirty="0"/>
              <a:t>What is your ranker getting wrong right now and would a simple heuristic fix it?</a:t>
            </a:r>
          </a:p>
          <a:p>
            <a:r>
              <a:rPr lang="en-US" dirty="0"/>
              <a:t>This kind of thinking led us to add features like “exact match” for the title.</a:t>
            </a:r>
          </a:p>
        </p:txBody>
      </p:sp>
      <p:sp>
        <p:nvSpPr>
          <p:cNvPr id="4" name="Slide Number Placeholder 3">
            <a:extLst>
              <a:ext uri="{FF2B5EF4-FFF2-40B4-BE49-F238E27FC236}">
                <a16:creationId xmlns:a16="http://schemas.microsoft.com/office/drawing/2014/main" id="{19FD5760-DB97-F598-767F-5C1485BFCF43}"/>
              </a:ext>
            </a:extLst>
          </p:cNvPr>
          <p:cNvSpPr>
            <a:spLocks noGrp="1"/>
          </p:cNvSpPr>
          <p:nvPr>
            <p:ph type="sldNum" sz="quarter" idx="12"/>
          </p:nvPr>
        </p:nvSpPr>
        <p:spPr/>
        <p:txBody>
          <a:bodyPr/>
          <a:lstStyle/>
          <a:p>
            <a:fld id="{F8D59B09-23C8-46BA-B508-CE17BADF421E}" type="slidenum">
              <a:rPr lang="en-US" smtClean="0"/>
              <a:pPr/>
              <a:t>29</a:t>
            </a:fld>
            <a:endParaRPr lang="en-US"/>
          </a:p>
        </p:txBody>
      </p:sp>
    </p:spTree>
    <p:extLst>
      <p:ext uri="{BB962C8B-B14F-4D97-AF65-F5344CB8AC3E}">
        <p14:creationId xmlns:p14="http://schemas.microsoft.com/office/powerpoint/2010/main" val="1199952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2A3C-420D-BFF5-D2F1-D00ABA2F77D9}"/>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BA003CDD-9D78-F80E-FCC0-E2416AF9BB45}"/>
              </a:ext>
            </a:extLst>
          </p:cNvPr>
          <p:cNvSpPr>
            <a:spLocks noGrp="1"/>
          </p:cNvSpPr>
          <p:nvPr>
            <p:ph idx="1"/>
          </p:nvPr>
        </p:nvSpPr>
        <p:spPr/>
        <p:txBody>
          <a:bodyPr/>
          <a:lstStyle/>
          <a:p>
            <a:r>
              <a:rPr lang="en-US" dirty="0"/>
              <a:t>Mechanically tuned parameter weights can be counter-intuitive if some of your heuristics overlap.</a:t>
            </a:r>
          </a:p>
          <a:p>
            <a:r>
              <a:rPr lang="en-US" dirty="0"/>
              <a:t>You can get a negative weight for something that should be good because it overlaps with something better.</a:t>
            </a:r>
          </a:p>
          <a:p>
            <a:r>
              <a:rPr lang="en-US" dirty="0"/>
              <a:t>The importance of anchor text made Googlebombs possible (and at Microsoft, we checked that they worked on our engine, too.)</a:t>
            </a:r>
          </a:p>
        </p:txBody>
      </p:sp>
      <p:sp>
        <p:nvSpPr>
          <p:cNvPr id="4" name="Slide Number Placeholder 3">
            <a:extLst>
              <a:ext uri="{FF2B5EF4-FFF2-40B4-BE49-F238E27FC236}">
                <a16:creationId xmlns:a16="http://schemas.microsoft.com/office/drawing/2014/main" id="{AC5CF255-BCBF-4B14-DDF6-E85731BB18E5}"/>
              </a:ext>
            </a:extLst>
          </p:cNvPr>
          <p:cNvSpPr>
            <a:spLocks noGrp="1"/>
          </p:cNvSpPr>
          <p:nvPr>
            <p:ph type="sldNum" sz="quarter" idx="12"/>
          </p:nvPr>
        </p:nvSpPr>
        <p:spPr/>
        <p:txBody>
          <a:bodyPr/>
          <a:lstStyle/>
          <a:p>
            <a:fld id="{F8D59B09-23C8-46BA-B508-CE17BADF421E}" type="slidenum">
              <a:rPr lang="en-US" smtClean="0"/>
              <a:pPr/>
              <a:t>30</a:t>
            </a:fld>
            <a:endParaRPr lang="en-US"/>
          </a:p>
        </p:txBody>
      </p:sp>
    </p:spTree>
    <p:extLst>
      <p:ext uri="{BB962C8B-B14F-4D97-AF65-F5344CB8AC3E}">
        <p14:creationId xmlns:p14="http://schemas.microsoft.com/office/powerpoint/2010/main" val="3728923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D2AE20-2A01-8693-A75B-A6FEDFE0A0B0}"/>
              </a:ext>
            </a:extLst>
          </p:cNvPr>
          <p:cNvSpPr>
            <a:spLocks noGrp="1"/>
          </p:cNvSpPr>
          <p:nvPr>
            <p:ph type="sldNum" sz="quarter" idx="12"/>
          </p:nvPr>
        </p:nvSpPr>
        <p:spPr/>
        <p:txBody>
          <a:bodyPr/>
          <a:lstStyle/>
          <a:p>
            <a:fld id="{F8D59B09-23C8-46BA-B508-CE17BADF421E}" type="slidenum">
              <a:rPr lang="en-US" smtClean="0"/>
              <a:pPr/>
              <a:t>31</a:t>
            </a:fld>
            <a:endParaRPr lang="en-US"/>
          </a:p>
        </p:txBody>
      </p:sp>
      <p:pic>
        <p:nvPicPr>
          <p:cNvPr id="4" name="Picture 3">
            <a:extLst>
              <a:ext uri="{FF2B5EF4-FFF2-40B4-BE49-F238E27FC236}">
                <a16:creationId xmlns:a16="http://schemas.microsoft.com/office/drawing/2014/main" id="{35D177E6-0746-B4DE-D8F6-F1FFE602E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415" y="666922"/>
            <a:ext cx="6519170" cy="5633450"/>
          </a:xfrm>
          <a:prstGeom prst="rect">
            <a:avLst/>
          </a:prstGeom>
        </p:spPr>
      </p:pic>
    </p:spTree>
    <p:extLst>
      <p:ext uri="{BB962C8B-B14F-4D97-AF65-F5344CB8AC3E}">
        <p14:creationId xmlns:p14="http://schemas.microsoft.com/office/powerpoint/2010/main" val="4157346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019B58-42E5-106F-0BEF-BD7B82D53B0B}"/>
              </a:ext>
            </a:extLst>
          </p:cNvPr>
          <p:cNvSpPr>
            <a:spLocks noGrp="1"/>
          </p:cNvSpPr>
          <p:nvPr>
            <p:ph type="sldNum" sz="quarter" idx="12"/>
          </p:nvPr>
        </p:nvSpPr>
        <p:spPr/>
        <p:txBody>
          <a:bodyPr/>
          <a:lstStyle/>
          <a:p>
            <a:fld id="{F8D59B09-23C8-46BA-B508-CE17BADF421E}" type="slidenum">
              <a:rPr lang="en-US" smtClean="0"/>
              <a:pPr/>
              <a:t>32</a:t>
            </a:fld>
            <a:endParaRPr lang="en-US"/>
          </a:p>
        </p:txBody>
      </p:sp>
      <p:pic>
        <p:nvPicPr>
          <p:cNvPr id="4" name="Picture 3">
            <a:extLst>
              <a:ext uri="{FF2B5EF4-FFF2-40B4-BE49-F238E27FC236}">
                <a16:creationId xmlns:a16="http://schemas.microsoft.com/office/drawing/2014/main" id="{0263CD03-16F1-C083-CE6E-074500151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1114839"/>
            <a:ext cx="6496050" cy="4495800"/>
          </a:xfrm>
          <a:prstGeom prst="rect">
            <a:avLst/>
          </a:prstGeom>
        </p:spPr>
      </p:pic>
    </p:spTree>
    <p:extLst>
      <p:ext uri="{BB962C8B-B14F-4D97-AF65-F5344CB8AC3E}">
        <p14:creationId xmlns:p14="http://schemas.microsoft.com/office/powerpoint/2010/main" val="3354593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C087-A85E-4731-A2B3-8C5062E64EF7}"/>
              </a:ext>
            </a:extLst>
          </p:cNvPr>
          <p:cNvSpPr>
            <a:spLocks noGrp="1"/>
          </p:cNvSpPr>
          <p:nvPr>
            <p:ph type="title"/>
          </p:nvPr>
        </p:nvSpPr>
        <p:spPr/>
        <p:txBody>
          <a:bodyPr/>
          <a:lstStyle/>
          <a:p>
            <a:r>
              <a:rPr lang="en-US" dirty="0"/>
              <a:t>how to do better</a:t>
            </a:r>
          </a:p>
        </p:txBody>
      </p:sp>
      <p:sp>
        <p:nvSpPr>
          <p:cNvPr id="3" name="Content Placeholder 2">
            <a:extLst>
              <a:ext uri="{FF2B5EF4-FFF2-40B4-BE49-F238E27FC236}">
                <a16:creationId xmlns:a16="http://schemas.microsoft.com/office/drawing/2014/main" id="{D29DEA1C-A0F3-49EA-A67E-ED64819B32D3}"/>
              </a:ext>
            </a:extLst>
          </p:cNvPr>
          <p:cNvSpPr>
            <a:spLocks noGrp="1"/>
          </p:cNvSpPr>
          <p:nvPr>
            <p:ph idx="1"/>
          </p:nvPr>
        </p:nvSpPr>
        <p:spPr/>
        <p:txBody>
          <a:bodyPr/>
          <a:lstStyle/>
          <a:p>
            <a:pPr marL="0" indent="0">
              <a:buNone/>
            </a:pPr>
            <a:r>
              <a:rPr lang="en-US" dirty="0"/>
              <a:t>To do better than heuristics, you will probably need a neural network.</a:t>
            </a:r>
          </a:p>
        </p:txBody>
      </p:sp>
      <p:sp>
        <p:nvSpPr>
          <p:cNvPr id="4" name="Slide Number Placeholder 3">
            <a:extLst>
              <a:ext uri="{FF2B5EF4-FFF2-40B4-BE49-F238E27FC236}">
                <a16:creationId xmlns:a16="http://schemas.microsoft.com/office/drawing/2014/main" id="{558B2BAF-99CB-4F3D-8184-4C5C4B3CD28B}"/>
              </a:ext>
            </a:extLst>
          </p:cNvPr>
          <p:cNvSpPr>
            <a:spLocks noGrp="1"/>
          </p:cNvSpPr>
          <p:nvPr>
            <p:ph type="sldNum" sz="quarter" idx="12"/>
          </p:nvPr>
        </p:nvSpPr>
        <p:spPr/>
        <p:txBody>
          <a:bodyPr/>
          <a:lstStyle/>
          <a:p>
            <a:fld id="{F8D59B09-23C8-46BA-B508-CE17BADF421E}" type="slidenum">
              <a:rPr lang="en-US" smtClean="0"/>
              <a:pPr/>
              <a:t>33</a:t>
            </a:fld>
            <a:endParaRPr lang="en-US"/>
          </a:p>
        </p:txBody>
      </p:sp>
    </p:spTree>
    <p:extLst>
      <p:ext uri="{BB962C8B-B14F-4D97-AF65-F5344CB8AC3E}">
        <p14:creationId xmlns:p14="http://schemas.microsoft.com/office/powerpoint/2010/main" val="3272862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646331"/>
          </a:xfrm>
          <a:prstGeom prst="rect">
            <a:avLst/>
          </a:prstGeom>
          <a:noFill/>
        </p:spPr>
        <p:txBody>
          <a:bodyPr wrap="square" rtlCol="0">
            <a:spAutoFit/>
          </a:bodyPr>
          <a:lstStyle/>
          <a:p>
            <a:r>
              <a:rPr lang="en-US" dirty="0"/>
              <a:t>Example phrase query "quick brown fox".</a:t>
            </a:r>
          </a:p>
          <a:p>
            <a:endParaRPr lang="en-US" dirty="0"/>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8552" cy="4606389"/>
            <a:chOff x="5332502" y="1750956"/>
            <a:chExt cx="233855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TextBox 16">
            <a:extLst>
              <a:ext uri="{FF2B5EF4-FFF2-40B4-BE49-F238E27FC236}">
                <a16:creationId xmlns:a16="http://schemas.microsoft.com/office/drawing/2014/main" id="{6D23C66C-F2A7-40CF-87B0-6841AAED0F92}"/>
              </a:ext>
            </a:extLst>
          </p:cNvPr>
          <p:cNvSpPr txBox="1"/>
          <p:nvPr/>
        </p:nvSpPr>
        <p:spPr>
          <a:xfrm>
            <a:off x="494521" y="846686"/>
            <a:ext cx="7623111" cy="646331"/>
          </a:xfrm>
          <a:prstGeom prst="rect">
            <a:avLst/>
          </a:prstGeom>
          <a:noFill/>
        </p:spPr>
        <p:txBody>
          <a:bodyPr wrap="square" rtlCol="0">
            <a:spAutoFit/>
          </a:bodyPr>
          <a:lstStyle/>
          <a:p>
            <a:r>
              <a:rPr lang="en-US" dirty="0"/>
              <a:t>A machine learning strategy would be to simply collect all the lists and pass everything to a neural network, which must be trained.  Beyond the scope here.</a:t>
            </a:r>
          </a:p>
        </p:txBody>
      </p:sp>
      <p:pic>
        <p:nvPicPr>
          <p:cNvPr id="1026" name="Picture 2" descr="https://upload.wikimedia.org/wikipedia/commons/thumb/4/46/Colored_neural_network.svg/851px-Colored_neural_network.svg.png">
            <a:extLst>
              <a:ext uri="{FF2B5EF4-FFF2-40B4-BE49-F238E27FC236}">
                <a16:creationId xmlns:a16="http://schemas.microsoft.com/office/drawing/2014/main" id="{B0871994-E886-414D-BC4C-6B97DF9EA4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521" y="2066175"/>
            <a:ext cx="3355243" cy="40375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CEBE6E-1362-4F44-9C61-E0B88F24BE65}"/>
              </a:ext>
            </a:extLst>
          </p:cNvPr>
          <p:cNvSpPr txBox="1"/>
          <p:nvPr/>
        </p:nvSpPr>
        <p:spPr>
          <a:xfrm>
            <a:off x="494522" y="6367977"/>
            <a:ext cx="5379156" cy="307777"/>
          </a:xfrm>
          <a:prstGeom prst="rect">
            <a:avLst/>
          </a:prstGeom>
          <a:noFill/>
        </p:spPr>
        <p:txBody>
          <a:bodyPr wrap="square" rtlCol="0">
            <a:spAutoFit/>
          </a:bodyPr>
          <a:lstStyle/>
          <a:p>
            <a:r>
              <a:rPr lang="en-US" sz="1400" dirty="0"/>
              <a:t>Image source:  https://en.wikipedia.org/wiki/Artificial_neural_network</a:t>
            </a:r>
          </a:p>
        </p:txBody>
      </p:sp>
    </p:spTree>
    <p:extLst>
      <p:ext uri="{BB962C8B-B14F-4D97-AF65-F5344CB8AC3E}">
        <p14:creationId xmlns:p14="http://schemas.microsoft.com/office/powerpoint/2010/main" val="4244134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0900D-9D74-92E5-92DE-943A6A3E8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86BD0-6B90-915C-3CFB-417079EBC7A1}"/>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9E7AD174-D6CE-4C4E-A51A-17E02A642A6C}"/>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finish ranking</a:t>
            </a:r>
          </a:p>
          <a:p>
            <a:pPr marL="514350" indent="-514350">
              <a:buFont typeface="+mj-lt"/>
              <a:buAutoNum type="arabicPeriod"/>
            </a:pPr>
            <a:r>
              <a:rPr lang="en-US" dirty="0">
                <a:solidFill>
                  <a:srgbClr val="C00000"/>
                </a:solidFill>
              </a:rPr>
              <a:t>sitemaps</a:t>
            </a:r>
          </a:p>
          <a:p>
            <a:pPr marL="514350" indent="-514350">
              <a:buFont typeface="+mj-lt"/>
              <a:buAutoNum type="arabicPeriod"/>
            </a:pPr>
            <a:r>
              <a:rPr lang="en-US" dirty="0"/>
              <a:t>shingles</a:t>
            </a:r>
          </a:p>
          <a:p>
            <a:pPr marL="514350" indent="-514350">
              <a:buFont typeface="+mj-lt"/>
              <a:buAutoNum type="arabicPeriod"/>
            </a:pPr>
            <a:r>
              <a:rPr lang="en-US" dirty="0"/>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6C2805AE-1130-34A8-5426-6FF397944231}"/>
              </a:ext>
            </a:extLst>
          </p:cNvPr>
          <p:cNvSpPr>
            <a:spLocks noGrp="1"/>
          </p:cNvSpPr>
          <p:nvPr>
            <p:ph type="sldNum" sz="quarter" idx="12"/>
          </p:nvPr>
        </p:nvSpPr>
        <p:spPr/>
        <p:txBody>
          <a:bodyPr/>
          <a:lstStyle/>
          <a:p>
            <a:fld id="{F8D59B09-23C8-46BA-B508-CE17BADF421E}" type="slidenum">
              <a:rPr lang="en-US" smtClean="0"/>
              <a:pPr/>
              <a:t>35</a:t>
            </a:fld>
            <a:endParaRPr lang="en-US"/>
          </a:p>
        </p:txBody>
      </p:sp>
    </p:spTree>
    <p:extLst>
      <p:ext uri="{BB962C8B-B14F-4D97-AF65-F5344CB8AC3E}">
        <p14:creationId xmlns:p14="http://schemas.microsoft.com/office/powerpoint/2010/main" val="2134582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BE3DF-FF4B-F144-3030-2D3433C0FB12}"/>
              </a:ext>
            </a:extLst>
          </p:cNvPr>
          <p:cNvSpPr>
            <a:spLocks noGrp="1"/>
          </p:cNvSpPr>
          <p:nvPr>
            <p:ph type="title"/>
          </p:nvPr>
        </p:nvSpPr>
        <p:spPr/>
        <p:txBody>
          <a:bodyPr/>
          <a:lstStyle/>
          <a:p>
            <a:r>
              <a:rPr lang="en-US" dirty="0"/>
              <a:t>sitemaps</a:t>
            </a:r>
          </a:p>
        </p:txBody>
      </p:sp>
      <p:sp>
        <p:nvSpPr>
          <p:cNvPr id="3" name="Content Placeholder 2">
            <a:extLst>
              <a:ext uri="{FF2B5EF4-FFF2-40B4-BE49-F238E27FC236}">
                <a16:creationId xmlns:a16="http://schemas.microsoft.com/office/drawing/2014/main" id="{7727F3FB-1AB7-934A-9369-51F7CFDEF349}"/>
              </a:ext>
            </a:extLst>
          </p:cNvPr>
          <p:cNvSpPr>
            <a:spLocks noGrp="1"/>
          </p:cNvSpPr>
          <p:nvPr>
            <p:ph idx="1"/>
          </p:nvPr>
        </p:nvSpPr>
        <p:spPr/>
        <p:txBody>
          <a:bodyPr/>
          <a:lstStyle/>
          <a:p>
            <a:r>
              <a:rPr lang="en-US" dirty="0"/>
              <a:t>A sitemap is a file that lists all important pages, videos, and files on a website, acting as a roadmap for search engines to find, crawl, and index content efficiently. </a:t>
            </a:r>
          </a:p>
        </p:txBody>
      </p:sp>
      <p:sp>
        <p:nvSpPr>
          <p:cNvPr id="4" name="Slide Number Placeholder 3">
            <a:extLst>
              <a:ext uri="{FF2B5EF4-FFF2-40B4-BE49-F238E27FC236}">
                <a16:creationId xmlns:a16="http://schemas.microsoft.com/office/drawing/2014/main" id="{5CF36EF4-CD2F-604A-1786-FF91EBF59552}"/>
              </a:ext>
            </a:extLst>
          </p:cNvPr>
          <p:cNvSpPr>
            <a:spLocks noGrp="1"/>
          </p:cNvSpPr>
          <p:nvPr>
            <p:ph type="sldNum" sz="quarter" idx="12"/>
          </p:nvPr>
        </p:nvSpPr>
        <p:spPr/>
        <p:txBody>
          <a:bodyPr/>
          <a:lstStyle/>
          <a:p>
            <a:fld id="{F8D59B09-23C8-46BA-B508-CE17BADF421E}" type="slidenum">
              <a:rPr lang="en-US" smtClean="0"/>
              <a:pPr/>
              <a:t>36</a:t>
            </a:fld>
            <a:endParaRPr lang="en-US"/>
          </a:p>
        </p:txBody>
      </p:sp>
    </p:spTree>
    <p:extLst>
      <p:ext uri="{BB962C8B-B14F-4D97-AF65-F5344CB8AC3E}">
        <p14:creationId xmlns:p14="http://schemas.microsoft.com/office/powerpoint/2010/main" val="762710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53D7E-2958-7E9F-E65D-4F2C3CC46BF2}"/>
              </a:ext>
            </a:extLst>
          </p:cNvPr>
          <p:cNvSpPr>
            <a:spLocks noGrp="1"/>
          </p:cNvSpPr>
          <p:nvPr>
            <p:ph type="title"/>
          </p:nvPr>
        </p:nvSpPr>
        <p:spPr/>
        <p:txBody>
          <a:bodyPr/>
          <a:lstStyle/>
          <a:p>
            <a:r>
              <a:rPr lang="en-US" dirty="0"/>
              <a:t>sitemap format</a:t>
            </a:r>
          </a:p>
        </p:txBody>
      </p:sp>
      <p:sp>
        <p:nvSpPr>
          <p:cNvPr id="3" name="Content Placeholder 2">
            <a:extLst>
              <a:ext uri="{FF2B5EF4-FFF2-40B4-BE49-F238E27FC236}">
                <a16:creationId xmlns:a16="http://schemas.microsoft.com/office/drawing/2014/main" id="{9DBAE475-D454-09C1-B3C5-0A26D105139E}"/>
              </a:ext>
            </a:extLst>
          </p:cNvPr>
          <p:cNvSpPr>
            <a:spLocks noGrp="1"/>
          </p:cNvSpPr>
          <p:nvPr>
            <p:ph idx="1"/>
          </p:nvPr>
        </p:nvSpPr>
        <p:spPr/>
        <p:txBody>
          <a:bodyPr>
            <a:normAutofit fontScale="85000" lnSpcReduction="10000"/>
          </a:bodyPr>
          <a:lstStyle/>
          <a:p>
            <a:r>
              <a:rPr lang="en-US" dirty="0"/>
              <a:t>The Sitemap protocol format consists of XML tags. All data values in a Sitemap must be </a:t>
            </a:r>
            <a:r>
              <a:rPr lang="en-US" i="1" dirty="0">
                <a:solidFill>
                  <a:srgbClr val="C00000"/>
                </a:solidFill>
              </a:rPr>
              <a:t>entity-escaped</a:t>
            </a:r>
            <a:r>
              <a:rPr lang="en-US" dirty="0"/>
              <a:t>. The file itself must be UTF-8 encoded.</a:t>
            </a:r>
          </a:p>
          <a:p>
            <a:r>
              <a:rPr lang="en-US" dirty="0"/>
              <a:t>The Sitemap must:</a:t>
            </a:r>
          </a:p>
          <a:p>
            <a:pPr marL="457200" indent="-457200">
              <a:buFont typeface="+mj-lt"/>
              <a:buAutoNum type="arabicPeriod"/>
            </a:pPr>
            <a:r>
              <a:rPr lang="en-US" dirty="0"/>
              <a:t>Begin with an opening </a:t>
            </a:r>
            <a:r>
              <a:rPr lang="en-US" i="1" dirty="0">
                <a:solidFill>
                  <a:srgbClr val="C00000"/>
                </a:solidFill>
              </a:rPr>
              <a:t>&lt;</a:t>
            </a:r>
            <a:r>
              <a:rPr lang="en-US" i="1" dirty="0" err="1">
                <a:solidFill>
                  <a:srgbClr val="C00000"/>
                </a:solidFill>
              </a:rPr>
              <a:t>urlset</a:t>
            </a:r>
            <a:r>
              <a:rPr lang="en-US" i="1" dirty="0">
                <a:solidFill>
                  <a:srgbClr val="C00000"/>
                </a:solidFill>
              </a:rPr>
              <a:t>&gt; </a:t>
            </a:r>
            <a:r>
              <a:rPr lang="en-US" dirty="0"/>
              <a:t>tag and end with a closing </a:t>
            </a:r>
            <a:r>
              <a:rPr lang="en-US" i="1" dirty="0">
                <a:solidFill>
                  <a:srgbClr val="C00000"/>
                </a:solidFill>
              </a:rPr>
              <a:t>&lt;/</a:t>
            </a:r>
            <a:r>
              <a:rPr lang="en-US" i="1" dirty="0" err="1">
                <a:solidFill>
                  <a:srgbClr val="C00000"/>
                </a:solidFill>
              </a:rPr>
              <a:t>urlset</a:t>
            </a:r>
            <a:r>
              <a:rPr lang="en-US" i="1" dirty="0">
                <a:solidFill>
                  <a:srgbClr val="C00000"/>
                </a:solidFill>
              </a:rPr>
              <a:t>&gt; </a:t>
            </a:r>
            <a:r>
              <a:rPr lang="en-US" dirty="0"/>
              <a:t>tag.</a:t>
            </a:r>
          </a:p>
          <a:p>
            <a:pPr marL="457200" indent="-457200">
              <a:buFont typeface="+mj-lt"/>
              <a:buAutoNum type="arabicPeriod"/>
            </a:pPr>
            <a:r>
              <a:rPr lang="en-US" dirty="0"/>
              <a:t>Specify the namespace (protocol standard) within the </a:t>
            </a:r>
            <a:r>
              <a:rPr lang="en-US" i="1" dirty="0">
                <a:solidFill>
                  <a:srgbClr val="C00000"/>
                </a:solidFill>
              </a:rPr>
              <a:t>&lt;</a:t>
            </a:r>
            <a:r>
              <a:rPr lang="en-US" i="1" dirty="0" err="1">
                <a:solidFill>
                  <a:srgbClr val="C00000"/>
                </a:solidFill>
              </a:rPr>
              <a:t>urlset</a:t>
            </a:r>
            <a:r>
              <a:rPr lang="en-US" i="1" dirty="0">
                <a:solidFill>
                  <a:srgbClr val="C00000"/>
                </a:solidFill>
              </a:rPr>
              <a:t>&gt; </a:t>
            </a:r>
            <a:r>
              <a:rPr lang="en-US" dirty="0"/>
              <a:t>tag.</a:t>
            </a:r>
          </a:p>
          <a:p>
            <a:pPr marL="457200" indent="-457200">
              <a:buFont typeface="+mj-lt"/>
              <a:buAutoNum type="arabicPeriod"/>
            </a:pPr>
            <a:r>
              <a:rPr lang="en-US" dirty="0"/>
              <a:t>Include a </a:t>
            </a:r>
            <a:r>
              <a:rPr lang="en-US" i="1" dirty="0">
                <a:solidFill>
                  <a:srgbClr val="C00000"/>
                </a:solidFill>
              </a:rPr>
              <a:t>&lt;</a:t>
            </a:r>
            <a:r>
              <a:rPr lang="en-US" i="1" dirty="0" err="1">
                <a:solidFill>
                  <a:srgbClr val="C00000"/>
                </a:solidFill>
              </a:rPr>
              <a:t>url</a:t>
            </a:r>
            <a:r>
              <a:rPr lang="en-US" i="1" dirty="0">
                <a:solidFill>
                  <a:srgbClr val="C00000"/>
                </a:solidFill>
              </a:rPr>
              <a:t>&gt; </a:t>
            </a:r>
            <a:r>
              <a:rPr lang="en-US" dirty="0"/>
              <a:t>entry for each URL, as a parent XML tag.</a:t>
            </a:r>
          </a:p>
          <a:p>
            <a:pPr marL="457200" indent="-457200">
              <a:buFont typeface="+mj-lt"/>
              <a:buAutoNum type="arabicPeriod"/>
            </a:pPr>
            <a:r>
              <a:rPr lang="en-US" dirty="0"/>
              <a:t>Include a </a:t>
            </a:r>
            <a:r>
              <a:rPr lang="en-US" i="1" dirty="0">
                <a:solidFill>
                  <a:srgbClr val="C00000"/>
                </a:solidFill>
              </a:rPr>
              <a:t>&lt;loc&gt; </a:t>
            </a:r>
            <a:r>
              <a:rPr lang="en-US" dirty="0"/>
              <a:t>child entry for each </a:t>
            </a:r>
            <a:r>
              <a:rPr lang="en-US" i="1" dirty="0">
                <a:solidFill>
                  <a:srgbClr val="C00000"/>
                </a:solidFill>
              </a:rPr>
              <a:t>&lt;</a:t>
            </a:r>
            <a:r>
              <a:rPr lang="en-US" i="1" dirty="0" err="1">
                <a:solidFill>
                  <a:srgbClr val="C00000"/>
                </a:solidFill>
              </a:rPr>
              <a:t>url</a:t>
            </a:r>
            <a:r>
              <a:rPr lang="en-US" i="1" dirty="0">
                <a:solidFill>
                  <a:srgbClr val="C00000"/>
                </a:solidFill>
              </a:rPr>
              <a:t>&gt;</a:t>
            </a:r>
            <a:r>
              <a:rPr lang="en-US" dirty="0"/>
              <a:t> parent tag.</a:t>
            </a:r>
          </a:p>
          <a:p>
            <a:r>
              <a:rPr lang="en-US" dirty="0"/>
              <a:t>All other tags are optional.</a:t>
            </a:r>
          </a:p>
          <a:p>
            <a:r>
              <a:rPr lang="en-US" dirty="0"/>
              <a:t>Also, all URLs in a Sitemap must be from a single host, such as www.example.com or store.example.com. </a:t>
            </a:r>
          </a:p>
          <a:p>
            <a:endParaRPr lang="en-US" dirty="0"/>
          </a:p>
        </p:txBody>
      </p:sp>
      <p:sp>
        <p:nvSpPr>
          <p:cNvPr id="4" name="Slide Number Placeholder 3">
            <a:extLst>
              <a:ext uri="{FF2B5EF4-FFF2-40B4-BE49-F238E27FC236}">
                <a16:creationId xmlns:a16="http://schemas.microsoft.com/office/drawing/2014/main" id="{6B72E912-DDC7-DEE1-7F84-9E9E1CCD089C}"/>
              </a:ext>
            </a:extLst>
          </p:cNvPr>
          <p:cNvSpPr>
            <a:spLocks noGrp="1"/>
          </p:cNvSpPr>
          <p:nvPr>
            <p:ph type="sldNum" sz="quarter" idx="12"/>
          </p:nvPr>
        </p:nvSpPr>
        <p:spPr/>
        <p:txBody>
          <a:bodyPr/>
          <a:lstStyle/>
          <a:p>
            <a:fld id="{F8D59B09-23C8-46BA-B508-CE17BADF421E}" type="slidenum">
              <a:rPr lang="en-US" smtClean="0"/>
              <a:pPr/>
              <a:t>37</a:t>
            </a:fld>
            <a:endParaRPr lang="en-US"/>
          </a:p>
        </p:txBody>
      </p:sp>
    </p:spTree>
    <p:extLst>
      <p:ext uri="{BB962C8B-B14F-4D97-AF65-F5344CB8AC3E}">
        <p14:creationId xmlns:p14="http://schemas.microsoft.com/office/powerpoint/2010/main" val="17976925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CFAE46-CC72-6E70-7CD0-DB71B933A33C}"/>
              </a:ext>
            </a:extLst>
          </p:cNvPr>
          <p:cNvSpPr>
            <a:spLocks noGrp="1"/>
          </p:cNvSpPr>
          <p:nvPr>
            <p:ph type="sldNum" sz="quarter" idx="12"/>
          </p:nvPr>
        </p:nvSpPr>
        <p:spPr/>
        <p:txBody>
          <a:bodyPr/>
          <a:lstStyle/>
          <a:p>
            <a:fld id="{F8D59B09-23C8-46BA-B508-CE17BADF421E}" type="slidenum">
              <a:rPr lang="en-US" smtClean="0"/>
              <a:pPr/>
              <a:t>38</a:t>
            </a:fld>
            <a:endParaRPr lang="en-US"/>
          </a:p>
        </p:txBody>
      </p:sp>
      <p:graphicFrame>
        <p:nvGraphicFramePr>
          <p:cNvPr id="3" name="Table 2">
            <a:extLst>
              <a:ext uri="{FF2B5EF4-FFF2-40B4-BE49-F238E27FC236}">
                <a16:creationId xmlns:a16="http://schemas.microsoft.com/office/drawing/2014/main" id="{9BBA2053-9EA3-FD46-D037-80A84BB5FC0D}"/>
              </a:ext>
            </a:extLst>
          </p:cNvPr>
          <p:cNvGraphicFramePr>
            <a:graphicFrameLocks noGrp="1"/>
          </p:cNvGraphicFramePr>
          <p:nvPr>
            <p:extLst>
              <p:ext uri="{D42A27DB-BD31-4B8C-83A1-F6EECF244321}">
                <p14:modId xmlns:p14="http://schemas.microsoft.com/office/powerpoint/2010/main" val="4073847891"/>
              </p:ext>
            </p:extLst>
          </p:nvPr>
        </p:nvGraphicFramePr>
        <p:xfrm>
          <a:off x="493644" y="2283176"/>
          <a:ext cx="8193156" cy="4016467"/>
        </p:xfrm>
        <a:graphic>
          <a:graphicData uri="http://schemas.openxmlformats.org/drawingml/2006/table">
            <a:tbl>
              <a:tblPr/>
              <a:tblGrid>
                <a:gridCol w="1131467">
                  <a:extLst>
                    <a:ext uri="{9D8B030D-6E8A-4147-A177-3AD203B41FA5}">
                      <a16:colId xmlns:a16="http://schemas.microsoft.com/office/drawing/2014/main" val="1171542309"/>
                    </a:ext>
                  </a:extLst>
                </a:gridCol>
                <a:gridCol w="1437630">
                  <a:extLst>
                    <a:ext uri="{9D8B030D-6E8A-4147-A177-3AD203B41FA5}">
                      <a16:colId xmlns:a16="http://schemas.microsoft.com/office/drawing/2014/main" val="1508889459"/>
                    </a:ext>
                  </a:extLst>
                </a:gridCol>
                <a:gridCol w="5624059">
                  <a:extLst>
                    <a:ext uri="{9D8B030D-6E8A-4147-A177-3AD203B41FA5}">
                      <a16:colId xmlns:a16="http://schemas.microsoft.com/office/drawing/2014/main" val="2950501957"/>
                    </a:ext>
                  </a:extLst>
                </a:gridCol>
              </a:tblGrid>
              <a:tr h="46178">
                <a:tc>
                  <a:txBody>
                    <a:bodyPr/>
                    <a:lstStyle/>
                    <a:p>
                      <a:pPr algn="l">
                        <a:buNone/>
                      </a:pPr>
                      <a:r>
                        <a:rPr lang="en-US" sz="1400">
                          <a:effectLst/>
                          <a:latin typeface="+mn-lt"/>
                        </a:rPr>
                        <a:t>Attribute</a:t>
                      </a:r>
                    </a:p>
                  </a:txBody>
                  <a:tcPr marL="5019" marR="11545" marT="5772" marB="5772" anchor="ctr">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C7CBCE"/>
                    </a:solidFill>
                  </a:tcPr>
                </a:tc>
                <a:tc>
                  <a:txBody>
                    <a:bodyPr/>
                    <a:lstStyle/>
                    <a:p>
                      <a:pPr algn="l">
                        <a:buNone/>
                      </a:pPr>
                      <a:endParaRPr lang="en-US" sz="1400">
                        <a:effectLst/>
                        <a:latin typeface="+mn-lt"/>
                      </a:endParaRPr>
                    </a:p>
                  </a:txBody>
                  <a:tcPr marL="5019" marR="11545" marT="5772" marB="5772" anchor="ctr">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C7CBCE"/>
                    </a:solidFill>
                  </a:tcPr>
                </a:tc>
                <a:tc>
                  <a:txBody>
                    <a:bodyPr/>
                    <a:lstStyle/>
                    <a:p>
                      <a:pPr algn="l">
                        <a:buNone/>
                      </a:pPr>
                      <a:r>
                        <a:rPr lang="en-US" sz="1400" dirty="0">
                          <a:effectLst/>
                          <a:latin typeface="+mn-lt"/>
                        </a:rPr>
                        <a:t>Description</a:t>
                      </a:r>
                    </a:p>
                  </a:txBody>
                  <a:tcPr marL="5019" marR="11545" marT="5772" marB="5772" anchor="ctr">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C7CBCE"/>
                    </a:solidFill>
                  </a:tcPr>
                </a:tc>
                <a:extLst>
                  <a:ext uri="{0D108BD9-81ED-4DB2-BD59-A6C34878D82A}">
                    <a16:rowId xmlns:a16="http://schemas.microsoft.com/office/drawing/2014/main" val="2659296100"/>
                  </a:ext>
                </a:extLst>
              </a:tr>
              <a:tr h="146315">
                <a:tc>
                  <a:txBody>
                    <a:bodyPr/>
                    <a:lstStyle/>
                    <a:p>
                      <a:pPr fontAlgn="t">
                        <a:buNone/>
                      </a:pPr>
                      <a:r>
                        <a:rPr lang="en-US" sz="1400">
                          <a:effectLst/>
                          <a:latin typeface="+mn-lt"/>
                        </a:rPr>
                        <a:t>&lt;urlset&gt;</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latin typeface="+mn-lt"/>
                        </a:rPr>
                        <a:t>required</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latin typeface="+mn-lt"/>
                        </a:rPr>
                        <a:t>Encapsulates the file and references the current protocol standard.</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extLst>
                  <a:ext uri="{0D108BD9-81ED-4DB2-BD59-A6C34878D82A}">
                    <a16:rowId xmlns:a16="http://schemas.microsoft.com/office/drawing/2014/main" val="3039990561"/>
                  </a:ext>
                </a:extLst>
              </a:tr>
              <a:tr h="146315">
                <a:tc>
                  <a:txBody>
                    <a:bodyPr/>
                    <a:lstStyle/>
                    <a:p>
                      <a:pPr fontAlgn="t">
                        <a:buNone/>
                      </a:pPr>
                      <a:r>
                        <a:rPr lang="en-US" sz="1400">
                          <a:effectLst/>
                          <a:latin typeface="+mn-lt"/>
                        </a:rPr>
                        <a:t>&lt;url&gt;</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a:effectLst/>
                          <a:latin typeface="+mn-lt"/>
                        </a:rPr>
                        <a:t>required</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a:effectLst/>
                          <a:latin typeface="+mn-lt"/>
                        </a:rPr>
                        <a:t>Parent tag for each URL entry. The remaining tags are children of this tag.</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extLst>
                  <a:ext uri="{0D108BD9-81ED-4DB2-BD59-A6C34878D82A}">
                    <a16:rowId xmlns:a16="http://schemas.microsoft.com/office/drawing/2014/main" val="3442738232"/>
                  </a:ext>
                </a:extLst>
              </a:tr>
              <a:tr h="457893">
                <a:tc>
                  <a:txBody>
                    <a:bodyPr/>
                    <a:lstStyle/>
                    <a:p>
                      <a:pPr fontAlgn="t">
                        <a:buNone/>
                      </a:pPr>
                      <a:r>
                        <a:rPr lang="en-US" sz="1400">
                          <a:effectLst/>
                          <a:latin typeface="+mn-lt"/>
                        </a:rPr>
                        <a:t>&lt;loc&gt;</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latin typeface="+mn-lt"/>
                        </a:rPr>
                        <a:t>required</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dirty="0">
                          <a:effectLst/>
                          <a:latin typeface="+mn-lt"/>
                        </a:rPr>
                        <a:t>URL of the page. This URL must begin with the protocol (such as http) and end with a trailing slash, if your web server requires it. This value must be less than 2,048 characters.</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extLst>
                  <a:ext uri="{0D108BD9-81ED-4DB2-BD59-A6C34878D82A}">
                    <a16:rowId xmlns:a16="http://schemas.microsoft.com/office/drawing/2014/main" val="1425615455"/>
                  </a:ext>
                </a:extLst>
              </a:tr>
              <a:tr h="721580">
                <a:tc>
                  <a:txBody>
                    <a:bodyPr/>
                    <a:lstStyle/>
                    <a:p>
                      <a:pPr fontAlgn="t">
                        <a:buNone/>
                      </a:pPr>
                      <a:r>
                        <a:rPr lang="en-US" sz="1400">
                          <a:effectLst/>
                          <a:latin typeface="+mn-lt"/>
                        </a:rPr>
                        <a:t>&lt;lastmod&gt;</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dirty="0">
                          <a:effectLst/>
                          <a:latin typeface="+mn-lt"/>
                        </a:rPr>
                        <a:t>optional</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dirty="0">
                          <a:effectLst/>
                          <a:latin typeface="+mn-lt"/>
                        </a:rPr>
                        <a:t>The date of last modification of the page. This date should be in </a:t>
                      </a:r>
                      <a:r>
                        <a:rPr lang="en-US" sz="1400" u="none" strike="noStrike" dirty="0">
                          <a:solidFill>
                            <a:srgbClr val="660000"/>
                          </a:solidFill>
                          <a:effectLst/>
                          <a:latin typeface="+mn-lt"/>
                          <a:hlinkClick r:id="rId2"/>
                        </a:rPr>
                        <a:t>W3C Datetime</a:t>
                      </a:r>
                      <a:r>
                        <a:rPr lang="en-US" sz="1400" dirty="0">
                          <a:effectLst/>
                          <a:latin typeface="+mn-lt"/>
                        </a:rPr>
                        <a:t> format. This format allows you to omit the time portion, if desired, and use YYYY-MM-DD.</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extLst>
                  <a:ext uri="{0D108BD9-81ED-4DB2-BD59-A6C34878D82A}">
                    <a16:rowId xmlns:a16="http://schemas.microsoft.com/office/drawing/2014/main" val="741315565"/>
                  </a:ext>
                </a:extLst>
              </a:tr>
              <a:tr h="517451">
                <a:tc>
                  <a:txBody>
                    <a:bodyPr/>
                    <a:lstStyle/>
                    <a:p>
                      <a:pPr fontAlgn="t">
                        <a:buNone/>
                      </a:pPr>
                      <a:r>
                        <a:rPr lang="en-US" sz="1400">
                          <a:effectLst/>
                          <a:latin typeface="+mn-lt"/>
                        </a:rPr>
                        <a:t>&lt;changefreq&gt;</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latin typeface="+mn-lt"/>
                        </a:rPr>
                        <a:t>optional</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dirty="0">
                          <a:effectLst/>
                          <a:latin typeface="+mn-lt"/>
                        </a:rPr>
                        <a:t>How frequently the page is likely to change. Valid values are: always, hourly, daily, weekly, monthly, yearly never.</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extLst>
                  <a:ext uri="{0D108BD9-81ED-4DB2-BD59-A6C34878D82A}">
                    <a16:rowId xmlns:a16="http://schemas.microsoft.com/office/drawing/2014/main" val="1304722440"/>
                  </a:ext>
                </a:extLst>
              </a:tr>
              <a:tr h="1462392">
                <a:tc>
                  <a:txBody>
                    <a:bodyPr/>
                    <a:lstStyle/>
                    <a:p>
                      <a:pPr fontAlgn="t">
                        <a:buNone/>
                      </a:pPr>
                      <a:r>
                        <a:rPr lang="en-US" sz="1400">
                          <a:effectLst/>
                          <a:latin typeface="+mn-lt"/>
                        </a:rPr>
                        <a:t>&lt;priority&gt;</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a:effectLst/>
                          <a:latin typeface="+mn-lt"/>
                        </a:rPr>
                        <a:t>optional</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dirty="0">
                          <a:effectLst/>
                          <a:latin typeface="+mn-lt"/>
                        </a:rPr>
                        <a:t>The priority of this URL relative to other URLs on your site. Valid values range from 0.0 to 1.0. This value does not affect how your pages are compared to pages on other sites—it only lets the search engines know which pages you deem most important for the crawlers.</a:t>
                      </a:r>
                    </a:p>
                    <a:p>
                      <a:pPr fontAlgn="t">
                        <a:buNone/>
                      </a:pPr>
                      <a:r>
                        <a:rPr lang="en-US" sz="1400" dirty="0">
                          <a:effectLst/>
                          <a:latin typeface="+mn-lt"/>
                        </a:rPr>
                        <a:t>The default priority of a page is 0.5</a:t>
                      </a:r>
                    </a:p>
                  </a:txBody>
                  <a:tcPr marL="5019" marR="5019" marT="5772" marB="2008">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extLst>
                  <a:ext uri="{0D108BD9-81ED-4DB2-BD59-A6C34878D82A}">
                    <a16:rowId xmlns:a16="http://schemas.microsoft.com/office/drawing/2014/main" val="2359736653"/>
                  </a:ext>
                </a:extLst>
              </a:tr>
            </a:tbl>
          </a:graphicData>
        </a:graphic>
      </p:graphicFrame>
      <p:graphicFrame>
        <p:nvGraphicFramePr>
          <p:cNvPr id="4" name="Content Placeholder 4">
            <a:extLst>
              <a:ext uri="{FF2B5EF4-FFF2-40B4-BE49-F238E27FC236}">
                <a16:creationId xmlns:a16="http://schemas.microsoft.com/office/drawing/2014/main" id="{E2B04F2B-58CC-D588-C419-A787DF18C616}"/>
              </a:ext>
            </a:extLst>
          </p:cNvPr>
          <p:cNvGraphicFramePr>
            <a:graphicFrameLocks/>
          </p:cNvGraphicFramePr>
          <p:nvPr>
            <p:extLst>
              <p:ext uri="{D42A27DB-BD31-4B8C-83A1-F6EECF244321}">
                <p14:modId xmlns:p14="http://schemas.microsoft.com/office/powerpoint/2010/main" val="2296285841"/>
              </p:ext>
            </p:extLst>
          </p:nvPr>
        </p:nvGraphicFramePr>
        <p:xfrm>
          <a:off x="493644" y="345706"/>
          <a:ext cx="8193156" cy="1679715"/>
        </p:xfrm>
        <a:graphic>
          <a:graphicData uri="http://schemas.openxmlformats.org/drawingml/2006/table">
            <a:tbl>
              <a:tblPr/>
              <a:tblGrid>
                <a:gridCol w="2271903">
                  <a:extLst>
                    <a:ext uri="{9D8B030D-6E8A-4147-A177-3AD203B41FA5}">
                      <a16:colId xmlns:a16="http://schemas.microsoft.com/office/drawing/2014/main" val="2812537258"/>
                    </a:ext>
                  </a:extLst>
                </a:gridCol>
                <a:gridCol w="2530158">
                  <a:extLst>
                    <a:ext uri="{9D8B030D-6E8A-4147-A177-3AD203B41FA5}">
                      <a16:colId xmlns:a16="http://schemas.microsoft.com/office/drawing/2014/main" val="2242848729"/>
                    </a:ext>
                  </a:extLst>
                </a:gridCol>
                <a:gridCol w="3391095">
                  <a:extLst>
                    <a:ext uri="{9D8B030D-6E8A-4147-A177-3AD203B41FA5}">
                      <a16:colId xmlns:a16="http://schemas.microsoft.com/office/drawing/2014/main" val="2340474419"/>
                    </a:ext>
                  </a:extLst>
                </a:gridCol>
              </a:tblGrid>
              <a:tr h="297778">
                <a:tc gridSpan="2">
                  <a:txBody>
                    <a:bodyPr/>
                    <a:lstStyle/>
                    <a:p>
                      <a:pPr algn="l">
                        <a:buNone/>
                      </a:pPr>
                      <a:r>
                        <a:rPr lang="en-US" sz="1400" dirty="0">
                          <a:effectLst/>
                        </a:rPr>
                        <a:t>Character</a:t>
                      </a:r>
                    </a:p>
                  </a:txBody>
                  <a:tcPr marL="39757" anchor="ctr">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C7CBCE"/>
                    </a:solidFill>
                  </a:tcPr>
                </a:tc>
                <a:tc hMerge="1">
                  <a:txBody>
                    <a:bodyPr/>
                    <a:lstStyle/>
                    <a:p>
                      <a:endParaRPr lang="en-US"/>
                    </a:p>
                  </a:txBody>
                  <a:tcPr/>
                </a:tc>
                <a:tc>
                  <a:txBody>
                    <a:bodyPr/>
                    <a:lstStyle/>
                    <a:p>
                      <a:pPr algn="l">
                        <a:buNone/>
                      </a:pPr>
                      <a:r>
                        <a:rPr lang="en-US" sz="1400">
                          <a:effectLst/>
                        </a:rPr>
                        <a:t>Escape Code</a:t>
                      </a:r>
                    </a:p>
                  </a:txBody>
                  <a:tcPr marL="39757" anchor="ctr">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C7CBCE"/>
                    </a:solidFill>
                  </a:tcPr>
                </a:tc>
                <a:extLst>
                  <a:ext uri="{0D108BD9-81ED-4DB2-BD59-A6C34878D82A}">
                    <a16:rowId xmlns:a16="http://schemas.microsoft.com/office/drawing/2014/main" val="3608762223"/>
                  </a:ext>
                </a:extLst>
              </a:tr>
              <a:tr h="273503">
                <a:tc>
                  <a:txBody>
                    <a:bodyPr/>
                    <a:lstStyle/>
                    <a:p>
                      <a:pPr fontAlgn="t">
                        <a:buNone/>
                      </a:pPr>
                      <a:r>
                        <a:rPr lang="en-US" sz="1400">
                          <a:effectLst/>
                        </a:rPr>
                        <a:t>Ampersand</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dirty="0">
                          <a:effectLst/>
                        </a:rPr>
                        <a:t>&amp;</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latin typeface="Courier"/>
                        </a:rPr>
                        <a:t>&amp;amp;</a:t>
                      </a:r>
                      <a:endParaRPr lang="en-US" sz="1400">
                        <a:effectLst/>
                      </a:endParaRP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extLst>
                  <a:ext uri="{0D108BD9-81ED-4DB2-BD59-A6C34878D82A}">
                    <a16:rowId xmlns:a16="http://schemas.microsoft.com/office/drawing/2014/main" val="1565428010"/>
                  </a:ext>
                </a:extLst>
              </a:tr>
              <a:tr h="273503">
                <a:tc>
                  <a:txBody>
                    <a:bodyPr/>
                    <a:lstStyle/>
                    <a:p>
                      <a:pPr fontAlgn="t">
                        <a:buNone/>
                      </a:pPr>
                      <a:r>
                        <a:rPr lang="en-US" sz="1400">
                          <a:effectLst/>
                        </a:rPr>
                        <a:t>Single Quote</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a:effectLst/>
                        </a:rPr>
                        <a:t>'</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dirty="0">
                          <a:effectLst/>
                          <a:latin typeface="Courier"/>
                        </a:rPr>
                        <a:t>&amp;apos;</a:t>
                      </a:r>
                      <a:endParaRPr lang="en-US" sz="1400" dirty="0">
                        <a:effectLst/>
                      </a:endParaRP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extLst>
                  <a:ext uri="{0D108BD9-81ED-4DB2-BD59-A6C34878D82A}">
                    <a16:rowId xmlns:a16="http://schemas.microsoft.com/office/drawing/2014/main" val="1067655901"/>
                  </a:ext>
                </a:extLst>
              </a:tr>
              <a:tr h="273503">
                <a:tc>
                  <a:txBody>
                    <a:bodyPr/>
                    <a:lstStyle/>
                    <a:p>
                      <a:pPr fontAlgn="t">
                        <a:buNone/>
                      </a:pPr>
                      <a:r>
                        <a:rPr lang="en-US" sz="1400">
                          <a:effectLst/>
                        </a:rPr>
                        <a:t>Double Quote</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rPr>
                        <a:t>"</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latin typeface="Courier"/>
                        </a:rPr>
                        <a:t>&amp;quot;</a:t>
                      </a:r>
                      <a:endParaRPr lang="en-US" sz="1400">
                        <a:effectLst/>
                      </a:endParaRP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extLst>
                  <a:ext uri="{0D108BD9-81ED-4DB2-BD59-A6C34878D82A}">
                    <a16:rowId xmlns:a16="http://schemas.microsoft.com/office/drawing/2014/main" val="2032493523"/>
                  </a:ext>
                </a:extLst>
              </a:tr>
              <a:tr h="273503">
                <a:tc>
                  <a:txBody>
                    <a:bodyPr/>
                    <a:lstStyle/>
                    <a:p>
                      <a:pPr fontAlgn="t">
                        <a:buNone/>
                      </a:pPr>
                      <a:r>
                        <a:rPr lang="en-US" sz="1400">
                          <a:effectLst/>
                        </a:rPr>
                        <a:t>Greater Than</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a:effectLst/>
                        </a:rPr>
                        <a:t>&gt;</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tc>
                  <a:txBody>
                    <a:bodyPr/>
                    <a:lstStyle/>
                    <a:p>
                      <a:pPr fontAlgn="t">
                        <a:buNone/>
                      </a:pPr>
                      <a:r>
                        <a:rPr lang="en-US" sz="1400">
                          <a:effectLst/>
                          <a:latin typeface="Courier"/>
                        </a:rPr>
                        <a:t>&amp;gt;</a:t>
                      </a:r>
                      <a:endParaRPr lang="en-US" sz="1400">
                        <a:effectLst/>
                      </a:endParaRP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E9EAEB"/>
                    </a:solidFill>
                  </a:tcPr>
                </a:tc>
                <a:extLst>
                  <a:ext uri="{0D108BD9-81ED-4DB2-BD59-A6C34878D82A}">
                    <a16:rowId xmlns:a16="http://schemas.microsoft.com/office/drawing/2014/main" val="4131790400"/>
                  </a:ext>
                </a:extLst>
              </a:tr>
              <a:tr h="273503">
                <a:tc>
                  <a:txBody>
                    <a:bodyPr/>
                    <a:lstStyle/>
                    <a:p>
                      <a:pPr fontAlgn="t">
                        <a:buNone/>
                      </a:pPr>
                      <a:r>
                        <a:rPr lang="en-US" sz="1400">
                          <a:effectLst/>
                        </a:rPr>
                        <a:t>Less Than</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a:effectLst/>
                        </a:rPr>
                        <a:t>&lt;</a:t>
                      </a: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tc>
                  <a:txBody>
                    <a:bodyPr/>
                    <a:lstStyle/>
                    <a:p>
                      <a:pPr fontAlgn="t">
                        <a:buNone/>
                      </a:pPr>
                      <a:r>
                        <a:rPr lang="en-US" sz="1400" dirty="0">
                          <a:effectLst/>
                          <a:latin typeface="Courier"/>
                        </a:rPr>
                        <a:t>&amp;</a:t>
                      </a:r>
                      <a:r>
                        <a:rPr lang="en-US" sz="1400" dirty="0" err="1">
                          <a:effectLst/>
                          <a:latin typeface="Courier"/>
                        </a:rPr>
                        <a:t>lt</a:t>
                      </a:r>
                      <a:r>
                        <a:rPr lang="en-US" sz="1400" dirty="0">
                          <a:effectLst/>
                          <a:latin typeface="Courier"/>
                        </a:rPr>
                        <a:t>;</a:t>
                      </a:r>
                      <a:endParaRPr lang="en-US" sz="1400" dirty="0">
                        <a:effectLst/>
                      </a:endParaRPr>
                    </a:p>
                  </a:txBody>
                  <a:tcPr marL="39757" marR="39757" marB="15903">
                    <a:lnL w="7951" cap="flat" cmpd="sng" algn="ctr">
                      <a:solidFill>
                        <a:srgbClr val="98A0A6"/>
                      </a:solidFill>
                      <a:prstDash val="solid"/>
                      <a:round/>
                      <a:headEnd type="none" w="med" len="med"/>
                      <a:tailEnd type="none" w="med" len="med"/>
                    </a:lnL>
                    <a:lnR w="7951" cap="flat" cmpd="sng" algn="ctr">
                      <a:solidFill>
                        <a:srgbClr val="98A0A6"/>
                      </a:solidFill>
                      <a:prstDash val="solid"/>
                      <a:round/>
                      <a:headEnd type="none" w="med" len="med"/>
                      <a:tailEnd type="none" w="med" len="med"/>
                    </a:lnR>
                    <a:lnT w="7951" cap="flat" cmpd="sng" algn="ctr">
                      <a:solidFill>
                        <a:srgbClr val="98A0A6"/>
                      </a:solidFill>
                      <a:prstDash val="solid"/>
                      <a:round/>
                      <a:headEnd type="none" w="med" len="med"/>
                      <a:tailEnd type="none" w="med" len="med"/>
                    </a:lnT>
                    <a:lnB w="7951" cap="flat" cmpd="sng" algn="ctr">
                      <a:solidFill>
                        <a:srgbClr val="98A0A6"/>
                      </a:solidFill>
                      <a:prstDash val="solid"/>
                      <a:round/>
                      <a:headEnd type="none" w="med" len="med"/>
                      <a:tailEnd type="none" w="med" len="med"/>
                    </a:lnB>
                    <a:solidFill>
                      <a:srgbClr val="FFFFFF"/>
                    </a:solidFill>
                  </a:tcPr>
                </a:tc>
                <a:extLst>
                  <a:ext uri="{0D108BD9-81ED-4DB2-BD59-A6C34878D82A}">
                    <a16:rowId xmlns:a16="http://schemas.microsoft.com/office/drawing/2014/main" val="1125871847"/>
                  </a:ext>
                </a:extLst>
              </a:tr>
            </a:tbl>
          </a:graphicData>
        </a:graphic>
      </p:graphicFrame>
    </p:spTree>
    <p:extLst>
      <p:ext uri="{BB962C8B-B14F-4D97-AF65-F5344CB8AC3E}">
        <p14:creationId xmlns:p14="http://schemas.microsoft.com/office/powerpoint/2010/main" val="3034655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88BF8A-6E7A-F1B3-C80F-F7F3400D23DB}"/>
              </a:ext>
            </a:extLst>
          </p:cNvPr>
          <p:cNvSpPr>
            <a:spLocks noGrp="1"/>
          </p:cNvSpPr>
          <p:nvPr>
            <p:ph type="sldNum" sz="quarter" idx="12"/>
          </p:nvPr>
        </p:nvSpPr>
        <p:spPr/>
        <p:txBody>
          <a:bodyPr/>
          <a:lstStyle/>
          <a:p>
            <a:fld id="{F8D59B09-23C8-46BA-B508-CE17BADF421E}" type="slidenum">
              <a:rPr lang="en-US" smtClean="0"/>
              <a:pPr/>
              <a:t>39</a:t>
            </a:fld>
            <a:endParaRPr lang="en-US"/>
          </a:p>
        </p:txBody>
      </p:sp>
      <p:sp>
        <p:nvSpPr>
          <p:cNvPr id="4" name="TextBox 3">
            <a:extLst>
              <a:ext uri="{FF2B5EF4-FFF2-40B4-BE49-F238E27FC236}">
                <a16:creationId xmlns:a16="http://schemas.microsoft.com/office/drawing/2014/main" id="{FDE706C9-77A1-577D-183C-44B073B60F49}"/>
              </a:ext>
            </a:extLst>
          </p:cNvPr>
          <p:cNvSpPr txBox="1"/>
          <p:nvPr/>
        </p:nvSpPr>
        <p:spPr>
          <a:xfrm>
            <a:off x="639419" y="724039"/>
            <a:ext cx="7590182" cy="5262979"/>
          </a:xfrm>
          <a:prstGeom prst="rect">
            <a:avLst/>
          </a:prstGeom>
          <a:noFill/>
        </p:spPr>
        <p:txBody>
          <a:bodyPr wrap="square">
            <a:spAutoFit/>
          </a:bodyPr>
          <a:lstStyle/>
          <a:p>
            <a:r>
              <a:rPr lang="en-US" sz="1200" dirty="0">
                <a:solidFill>
                  <a:srgbClr val="3A4956"/>
                </a:solidFill>
                <a:latin typeface="Consolas" panose="020B0609020204030204" pitchFamily="49" charset="0"/>
              </a:rPr>
              <a:t>&lt;?xml version="1.0" encoding="UTF-8"?&gt;</a:t>
            </a:r>
          </a:p>
          <a:p>
            <a:endParaRPr lang="en-US" sz="1200" dirty="0">
              <a:solidFill>
                <a:srgbClr val="3A4956"/>
              </a:solidFill>
              <a:latin typeface="Consolas" panose="020B0609020204030204" pitchFamily="49" charset="0"/>
            </a:endParaRPr>
          </a:p>
          <a:p>
            <a:r>
              <a:rPr lang="en-US" sz="1200" dirty="0">
                <a:solidFill>
                  <a:srgbClr val="3A4956"/>
                </a:solidFill>
                <a:latin typeface="Consolas" panose="020B0609020204030204" pitchFamily="49" charset="0"/>
              </a:rPr>
              <a:t>&lt;</a:t>
            </a:r>
            <a:r>
              <a:rPr lang="en-US" sz="1200" dirty="0" err="1">
                <a:solidFill>
                  <a:srgbClr val="3A4956"/>
                </a:solidFill>
                <a:latin typeface="Consolas" panose="020B0609020204030204" pitchFamily="49" charset="0"/>
              </a:rPr>
              <a:t>urlset</a:t>
            </a:r>
            <a:r>
              <a:rPr lang="en-US" sz="1200" dirty="0">
                <a:solidFill>
                  <a:srgbClr val="3A4956"/>
                </a:solidFill>
                <a:latin typeface="Consolas" panose="020B0609020204030204" pitchFamily="49" charset="0"/>
              </a:rPr>
              <a:t> </a:t>
            </a:r>
            <a:r>
              <a:rPr lang="en-US" sz="1200" dirty="0" err="1">
                <a:solidFill>
                  <a:srgbClr val="3A4956"/>
                </a:solidFill>
                <a:latin typeface="Consolas" panose="020B0609020204030204" pitchFamily="49" charset="0"/>
              </a:rPr>
              <a:t>xmlns</a:t>
            </a:r>
            <a:r>
              <a:rPr lang="en-US" sz="1200" dirty="0">
                <a:solidFill>
                  <a:srgbClr val="3A4956"/>
                </a:solidFill>
                <a:latin typeface="Consolas" panose="020B0609020204030204" pitchFamily="49" charset="0"/>
              </a:rPr>
              <a:t>="http://www.sitemaps.org/schemas/sitemap/0.9"&gt;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&lt;loc&gt;http://www.example.com/&lt;/loc&gt;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&gt;2005-01-01&lt;/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changefreq</a:t>
            </a:r>
            <a:r>
              <a:rPr lang="en-US" sz="1200" dirty="0">
                <a:solidFill>
                  <a:srgbClr val="3A4956"/>
                </a:solidFill>
                <a:latin typeface="Consolas" panose="020B0609020204030204" pitchFamily="49" charset="0"/>
              </a:rPr>
              <a:t>&gt;monthly&lt;/</a:t>
            </a:r>
            <a:r>
              <a:rPr lang="en-US" sz="1200" dirty="0" err="1">
                <a:solidFill>
                  <a:srgbClr val="3A4956"/>
                </a:solidFill>
                <a:latin typeface="Consolas" panose="020B0609020204030204" pitchFamily="49" charset="0"/>
              </a:rPr>
              <a:t>changefreq</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&lt;priority&gt;0.8&lt;/priority&gt;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&lt;loc&gt;http://www.example.com/catalog?item=12&amp;amp;desc=vacation_hawaii&lt;/loc&gt;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changefreq</a:t>
            </a:r>
            <a:r>
              <a:rPr lang="en-US" sz="1200" dirty="0">
                <a:solidFill>
                  <a:srgbClr val="3A4956"/>
                </a:solidFill>
                <a:latin typeface="Consolas" panose="020B0609020204030204" pitchFamily="49" charset="0"/>
              </a:rPr>
              <a:t>&gt;weekly&lt;/</a:t>
            </a:r>
            <a:r>
              <a:rPr lang="en-US" sz="1200" dirty="0" err="1">
                <a:solidFill>
                  <a:srgbClr val="3A4956"/>
                </a:solidFill>
                <a:latin typeface="Consolas" panose="020B0609020204030204" pitchFamily="49" charset="0"/>
              </a:rPr>
              <a:t>changefreq</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&lt;loc&gt;http://www.example.com/catalog?item=73&amp;amp;desc=vacation_new_zealand&lt;/loc&gt;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&gt;2004-12-23&lt;/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changefreq</a:t>
            </a:r>
            <a:r>
              <a:rPr lang="en-US" sz="1200" dirty="0">
                <a:solidFill>
                  <a:srgbClr val="3A4956"/>
                </a:solidFill>
                <a:latin typeface="Consolas" panose="020B0609020204030204" pitchFamily="49" charset="0"/>
              </a:rPr>
              <a:t>&gt;weekly&lt;/</a:t>
            </a:r>
            <a:r>
              <a:rPr lang="en-US" sz="1200" dirty="0" err="1">
                <a:solidFill>
                  <a:srgbClr val="3A4956"/>
                </a:solidFill>
                <a:latin typeface="Consolas" panose="020B0609020204030204" pitchFamily="49" charset="0"/>
              </a:rPr>
              <a:t>changefreq</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&lt;loc&gt;http://www.example.com/catalog?item=74&amp;amp;desc=vacation_newfoundland&lt;/loc&gt;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&gt;2004-12-23T18:00:15+00:00&lt;/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&lt;priority&gt;0.3&lt;/priority&gt;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&lt;loc&gt;http://www.example.com/catalog?item=83&amp;amp;desc=vacation_usa&lt;/loc&gt;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&gt;2004-11-23&lt;/</a:t>
            </a:r>
            <a:r>
              <a:rPr lang="en-US" sz="1200" dirty="0" err="1">
                <a:solidFill>
                  <a:srgbClr val="3A4956"/>
                </a:solidFill>
                <a:latin typeface="Consolas" panose="020B0609020204030204" pitchFamily="49" charset="0"/>
              </a:rPr>
              <a:t>lastmod</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   &lt;/</a:t>
            </a:r>
            <a:r>
              <a:rPr lang="en-US" sz="1200" dirty="0" err="1">
                <a:solidFill>
                  <a:srgbClr val="3A4956"/>
                </a:solidFill>
                <a:latin typeface="Consolas" panose="020B0609020204030204" pitchFamily="49" charset="0"/>
              </a:rPr>
              <a:t>url</a:t>
            </a:r>
            <a:r>
              <a:rPr lang="en-US" sz="1200" dirty="0">
                <a:solidFill>
                  <a:srgbClr val="3A4956"/>
                </a:solidFill>
                <a:latin typeface="Consolas" panose="020B0609020204030204" pitchFamily="49" charset="0"/>
              </a:rPr>
              <a:t>&gt;</a:t>
            </a:r>
          </a:p>
          <a:p>
            <a:r>
              <a:rPr lang="en-US" sz="1200" dirty="0">
                <a:solidFill>
                  <a:srgbClr val="3A4956"/>
                </a:solidFill>
                <a:latin typeface="Consolas" panose="020B0609020204030204" pitchFamily="49" charset="0"/>
              </a:rPr>
              <a:t>&lt;/</a:t>
            </a:r>
            <a:r>
              <a:rPr lang="en-US" sz="1200" dirty="0" err="1">
                <a:solidFill>
                  <a:srgbClr val="3A4956"/>
                </a:solidFill>
                <a:latin typeface="Consolas" panose="020B0609020204030204" pitchFamily="49" charset="0"/>
              </a:rPr>
              <a:t>urlset</a:t>
            </a:r>
            <a:r>
              <a:rPr lang="en-US" sz="1200" dirty="0">
                <a:solidFill>
                  <a:srgbClr val="3A4956"/>
                </a:solidFill>
                <a:latin typeface="Consolas" panose="020B0609020204030204" pitchFamily="49" charset="0"/>
              </a:rPr>
              <a:t>&gt;</a:t>
            </a:r>
          </a:p>
        </p:txBody>
      </p:sp>
      <p:sp>
        <p:nvSpPr>
          <p:cNvPr id="5" name="TextBox 4">
            <a:extLst>
              <a:ext uri="{FF2B5EF4-FFF2-40B4-BE49-F238E27FC236}">
                <a16:creationId xmlns:a16="http://schemas.microsoft.com/office/drawing/2014/main" id="{93755A50-75BB-0748-2A70-8F527165E3FE}"/>
              </a:ext>
            </a:extLst>
          </p:cNvPr>
          <p:cNvSpPr txBox="1"/>
          <p:nvPr/>
        </p:nvSpPr>
        <p:spPr>
          <a:xfrm>
            <a:off x="639418" y="304800"/>
            <a:ext cx="6251712" cy="369332"/>
          </a:xfrm>
          <a:prstGeom prst="rect">
            <a:avLst/>
          </a:prstGeom>
          <a:noFill/>
        </p:spPr>
        <p:txBody>
          <a:bodyPr wrap="square" rtlCol="0">
            <a:spAutoFit/>
          </a:bodyPr>
          <a:lstStyle/>
          <a:p>
            <a:r>
              <a:rPr lang="en-US" dirty="0"/>
              <a:t>Example sitemap</a:t>
            </a:r>
          </a:p>
        </p:txBody>
      </p:sp>
    </p:spTree>
    <p:extLst>
      <p:ext uri="{BB962C8B-B14F-4D97-AF65-F5344CB8AC3E}">
        <p14:creationId xmlns:p14="http://schemas.microsoft.com/office/powerpoint/2010/main" val="1765136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49CF2A-1F54-AFDB-AD8B-1FA9864A98BB}"/>
              </a:ext>
            </a:extLst>
          </p:cNvPr>
          <p:cNvSpPr>
            <a:spLocks noGrp="1"/>
          </p:cNvSpPr>
          <p:nvPr>
            <p:ph type="sldNum" sz="quarter" idx="12"/>
          </p:nvPr>
        </p:nvSpPr>
        <p:spPr/>
        <p:txBody>
          <a:bodyPr/>
          <a:lstStyle/>
          <a:p>
            <a:fld id="{F8D59B09-23C8-46BA-B508-CE17BADF421E}" type="slidenum">
              <a:rPr lang="en-US" smtClean="0"/>
              <a:pPr/>
              <a:t>40</a:t>
            </a:fld>
            <a:endParaRPr lang="en-US"/>
          </a:p>
        </p:txBody>
      </p:sp>
      <p:sp>
        <p:nvSpPr>
          <p:cNvPr id="6" name="TextBox 5">
            <a:extLst>
              <a:ext uri="{FF2B5EF4-FFF2-40B4-BE49-F238E27FC236}">
                <a16:creationId xmlns:a16="http://schemas.microsoft.com/office/drawing/2014/main" id="{F21C5830-1689-5E69-EDA4-C2EE58FDFBA5}"/>
              </a:ext>
            </a:extLst>
          </p:cNvPr>
          <p:cNvSpPr txBox="1"/>
          <p:nvPr/>
        </p:nvSpPr>
        <p:spPr>
          <a:xfrm>
            <a:off x="1219200" y="1545684"/>
            <a:ext cx="6248400" cy="3970318"/>
          </a:xfrm>
          <a:prstGeom prst="rect">
            <a:avLst/>
          </a:prstGeom>
          <a:noFill/>
        </p:spPr>
        <p:txBody>
          <a:bodyPr wrap="square">
            <a:spAutoFit/>
          </a:bodyPr>
          <a:lstStyle/>
          <a:p>
            <a:r>
              <a:rPr lang="en-US" sz="1200" dirty="0">
                <a:latin typeface="Consolas" panose="020B0609020204030204" pitchFamily="49" charset="0"/>
              </a:rPr>
              <a:t>&lt;?xml version="1.0" encoding="UTF-8"?&gt;</a:t>
            </a:r>
          </a:p>
          <a:p>
            <a:endParaRPr lang="en-US" sz="1200" dirty="0">
              <a:latin typeface="Consolas" panose="020B0609020204030204" pitchFamily="49" charset="0"/>
            </a:endParaRPr>
          </a:p>
          <a:p>
            <a:r>
              <a:rPr lang="en-US" sz="1200" dirty="0">
                <a:latin typeface="Consolas" panose="020B0609020204030204" pitchFamily="49" charset="0"/>
              </a:rPr>
              <a:t>&lt;</a:t>
            </a:r>
            <a:r>
              <a:rPr lang="en-US" sz="1200" dirty="0" err="1">
                <a:latin typeface="Consolas" panose="020B0609020204030204" pitchFamily="49" charset="0"/>
              </a:rPr>
              <a:t>sitemapindex</a:t>
            </a:r>
            <a:r>
              <a:rPr lang="en-US" sz="1200" dirty="0">
                <a:latin typeface="Consolas" panose="020B0609020204030204" pitchFamily="49" charset="0"/>
              </a:rPr>
              <a:t> </a:t>
            </a:r>
            <a:r>
              <a:rPr lang="en-US" sz="1200" dirty="0" err="1">
                <a:latin typeface="Consolas" panose="020B0609020204030204" pitchFamily="49" charset="0"/>
              </a:rPr>
              <a:t>xmlns</a:t>
            </a:r>
            <a:r>
              <a:rPr lang="en-US" sz="1200" dirty="0">
                <a:latin typeface="Consolas" panose="020B0609020204030204" pitchFamily="49" charset="0"/>
              </a:rPr>
              <a:t>="http://www.sitemaps.org/schemas/sitemap/0.9"&gt;</a:t>
            </a:r>
          </a:p>
          <a:p>
            <a:endParaRPr lang="en-US" sz="1200" dirty="0">
              <a:latin typeface="Consolas" panose="020B0609020204030204" pitchFamily="49" charset="0"/>
            </a:endParaRPr>
          </a:p>
          <a:p>
            <a:r>
              <a:rPr lang="en-US" sz="1200" dirty="0">
                <a:latin typeface="Consolas" panose="020B0609020204030204" pitchFamily="49" charset="0"/>
              </a:rPr>
              <a:t>   &lt;sitemap&gt;</a:t>
            </a:r>
          </a:p>
          <a:p>
            <a:endParaRPr lang="en-US" sz="1200" dirty="0">
              <a:latin typeface="Consolas" panose="020B0609020204030204" pitchFamily="49" charset="0"/>
            </a:endParaRPr>
          </a:p>
          <a:p>
            <a:r>
              <a:rPr lang="en-US" sz="1200" dirty="0">
                <a:latin typeface="Consolas" panose="020B0609020204030204" pitchFamily="49" charset="0"/>
              </a:rPr>
              <a:t>      &lt;loc&gt;http://www.example.com/sitemap1.xml.gz&lt;/loc&gt;</a:t>
            </a:r>
          </a:p>
          <a:p>
            <a:endParaRPr lang="en-US" sz="1200" dirty="0">
              <a:latin typeface="Consolas" panose="020B0609020204030204" pitchFamily="49" charset="0"/>
            </a:endParaRPr>
          </a:p>
          <a:p>
            <a:r>
              <a:rPr lang="en-US" sz="1200" dirty="0">
                <a:latin typeface="Consolas" panose="020B0609020204030204" pitchFamily="49" charset="0"/>
              </a:rPr>
              <a:t>      &lt;</a:t>
            </a:r>
            <a:r>
              <a:rPr lang="en-US" sz="1200" dirty="0" err="1">
                <a:latin typeface="Consolas" panose="020B0609020204030204" pitchFamily="49" charset="0"/>
              </a:rPr>
              <a:t>lastmod</a:t>
            </a:r>
            <a:r>
              <a:rPr lang="en-US" sz="1200" dirty="0">
                <a:latin typeface="Consolas" panose="020B0609020204030204" pitchFamily="49" charset="0"/>
              </a:rPr>
              <a:t>&gt;2004-10-01T18:23:17+00:00&lt;/</a:t>
            </a:r>
            <a:r>
              <a:rPr lang="en-US" sz="1200" dirty="0" err="1">
                <a:latin typeface="Consolas" panose="020B0609020204030204" pitchFamily="49" charset="0"/>
              </a:rPr>
              <a:t>lastmod</a:t>
            </a:r>
            <a:r>
              <a:rPr lang="en-US" sz="1200" dirty="0">
                <a:latin typeface="Consolas" panose="020B0609020204030204" pitchFamily="49" charset="0"/>
              </a:rPr>
              <a:t>&gt;</a:t>
            </a:r>
          </a:p>
          <a:p>
            <a:endParaRPr lang="en-US" sz="1200" dirty="0">
              <a:latin typeface="Consolas" panose="020B0609020204030204" pitchFamily="49" charset="0"/>
            </a:endParaRPr>
          </a:p>
          <a:p>
            <a:r>
              <a:rPr lang="en-US" sz="1200" dirty="0">
                <a:latin typeface="Consolas" panose="020B0609020204030204" pitchFamily="49" charset="0"/>
              </a:rPr>
              <a:t>   &lt;/sitemap&gt;</a:t>
            </a:r>
          </a:p>
          <a:p>
            <a:endParaRPr lang="en-US" sz="1200" dirty="0">
              <a:latin typeface="Consolas" panose="020B0609020204030204" pitchFamily="49" charset="0"/>
            </a:endParaRPr>
          </a:p>
          <a:p>
            <a:r>
              <a:rPr lang="en-US" sz="1200" dirty="0">
                <a:latin typeface="Consolas" panose="020B0609020204030204" pitchFamily="49" charset="0"/>
              </a:rPr>
              <a:t>   &lt;sitemap&gt;</a:t>
            </a:r>
          </a:p>
          <a:p>
            <a:endParaRPr lang="en-US" sz="1200" dirty="0">
              <a:latin typeface="Consolas" panose="020B0609020204030204" pitchFamily="49" charset="0"/>
            </a:endParaRPr>
          </a:p>
          <a:p>
            <a:r>
              <a:rPr lang="en-US" sz="1200" dirty="0">
                <a:latin typeface="Consolas" panose="020B0609020204030204" pitchFamily="49" charset="0"/>
              </a:rPr>
              <a:t>      &lt;loc&gt;http://www.example.com/sitemap2.xml.gz&lt;/loc&gt;</a:t>
            </a:r>
          </a:p>
          <a:p>
            <a:endParaRPr lang="en-US" sz="1200" dirty="0">
              <a:latin typeface="Consolas" panose="020B0609020204030204" pitchFamily="49" charset="0"/>
            </a:endParaRPr>
          </a:p>
          <a:p>
            <a:r>
              <a:rPr lang="en-US" sz="1200" dirty="0">
                <a:latin typeface="Consolas" panose="020B0609020204030204" pitchFamily="49" charset="0"/>
              </a:rPr>
              <a:t>      &lt;</a:t>
            </a:r>
            <a:r>
              <a:rPr lang="en-US" sz="1200" dirty="0" err="1">
                <a:latin typeface="Consolas" panose="020B0609020204030204" pitchFamily="49" charset="0"/>
              </a:rPr>
              <a:t>lastmod</a:t>
            </a:r>
            <a:r>
              <a:rPr lang="en-US" sz="1200" dirty="0">
                <a:latin typeface="Consolas" panose="020B0609020204030204" pitchFamily="49" charset="0"/>
              </a:rPr>
              <a:t>&gt;2005-01-01&lt;/</a:t>
            </a:r>
            <a:r>
              <a:rPr lang="en-US" sz="1200" dirty="0" err="1">
                <a:latin typeface="Consolas" panose="020B0609020204030204" pitchFamily="49" charset="0"/>
              </a:rPr>
              <a:t>lastmod</a:t>
            </a:r>
            <a:r>
              <a:rPr lang="en-US" sz="1200" dirty="0">
                <a:latin typeface="Consolas" panose="020B0609020204030204" pitchFamily="49" charset="0"/>
              </a:rPr>
              <a:t>&gt;</a:t>
            </a:r>
          </a:p>
          <a:p>
            <a:endParaRPr lang="en-US" sz="1200" dirty="0">
              <a:latin typeface="Consolas" panose="020B0609020204030204" pitchFamily="49" charset="0"/>
            </a:endParaRPr>
          </a:p>
          <a:p>
            <a:r>
              <a:rPr lang="en-US" sz="1200" dirty="0">
                <a:latin typeface="Consolas" panose="020B0609020204030204" pitchFamily="49" charset="0"/>
              </a:rPr>
              <a:t>   &lt;/sitemap&gt;</a:t>
            </a:r>
          </a:p>
          <a:p>
            <a:endParaRPr lang="en-US" sz="1200" dirty="0">
              <a:latin typeface="Consolas" panose="020B0609020204030204" pitchFamily="49" charset="0"/>
            </a:endParaRPr>
          </a:p>
          <a:p>
            <a:r>
              <a:rPr lang="en-US" sz="1200" dirty="0">
                <a:latin typeface="Consolas" panose="020B0609020204030204" pitchFamily="49" charset="0"/>
              </a:rPr>
              <a:t>&lt;/</a:t>
            </a:r>
            <a:r>
              <a:rPr lang="en-US" sz="1200" dirty="0" err="1">
                <a:latin typeface="Consolas" panose="020B0609020204030204" pitchFamily="49" charset="0"/>
              </a:rPr>
              <a:t>sitemapindex</a:t>
            </a:r>
            <a:r>
              <a:rPr lang="en-US" sz="1200" dirty="0">
                <a:latin typeface="Consolas" panose="020B0609020204030204" pitchFamily="49" charset="0"/>
              </a:rPr>
              <a:t>&gt;</a:t>
            </a:r>
          </a:p>
        </p:txBody>
      </p:sp>
      <p:sp>
        <p:nvSpPr>
          <p:cNvPr id="7" name="TextBox 6">
            <a:extLst>
              <a:ext uri="{FF2B5EF4-FFF2-40B4-BE49-F238E27FC236}">
                <a16:creationId xmlns:a16="http://schemas.microsoft.com/office/drawing/2014/main" id="{960C6919-A439-5F3F-7EB2-894FF471DC23}"/>
              </a:ext>
            </a:extLst>
          </p:cNvPr>
          <p:cNvSpPr txBox="1"/>
          <p:nvPr/>
        </p:nvSpPr>
        <p:spPr>
          <a:xfrm>
            <a:off x="1219200" y="571512"/>
            <a:ext cx="6251712" cy="369332"/>
          </a:xfrm>
          <a:prstGeom prst="rect">
            <a:avLst/>
          </a:prstGeom>
          <a:noFill/>
        </p:spPr>
        <p:txBody>
          <a:bodyPr wrap="square" rtlCol="0">
            <a:spAutoFit/>
          </a:bodyPr>
          <a:lstStyle/>
          <a:p>
            <a:r>
              <a:rPr lang="en-US" dirty="0"/>
              <a:t>A sitemap may also list other sitemaps</a:t>
            </a:r>
          </a:p>
        </p:txBody>
      </p:sp>
    </p:spTree>
    <p:extLst>
      <p:ext uri="{BB962C8B-B14F-4D97-AF65-F5344CB8AC3E}">
        <p14:creationId xmlns:p14="http://schemas.microsoft.com/office/powerpoint/2010/main" val="1275595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4B1F2-6B46-B3C6-7451-C9629B8C5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4C979-59CC-C3A7-8D83-E25300526EE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5C5E57C3-07B0-15A3-BDD4-1608126E83E0}"/>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finish ranking</a:t>
            </a:r>
          </a:p>
          <a:p>
            <a:pPr marL="514350" indent="-514350">
              <a:buFont typeface="+mj-lt"/>
              <a:buAutoNum type="arabicPeriod"/>
            </a:pPr>
            <a:r>
              <a:rPr lang="en-US" dirty="0">
                <a:solidFill>
                  <a:schemeClr val="bg1">
                    <a:lumMod val="75000"/>
                  </a:schemeClr>
                </a:solidFill>
              </a:rPr>
              <a:t>sitemaps</a:t>
            </a:r>
          </a:p>
          <a:p>
            <a:pPr marL="514350" indent="-514350">
              <a:buFont typeface="+mj-lt"/>
              <a:buAutoNum type="arabicPeriod"/>
            </a:pPr>
            <a:r>
              <a:rPr lang="en-US" dirty="0">
                <a:solidFill>
                  <a:srgbClr val="C00000"/>
                </a:solidFill>
              </a:rPr>
              <a:t>shingles</a:t>
            </a:r>
          </a:p>
          <a:p>
            <a:pPr marL="514350" indent="-514350">
              <a:buFont typeface="+mj-lt"/>
              <a:buAutoNum type="arabicPeriod"/>
            </a:pPr>
            <a:r>
              <a:rPr lang="en-US" dirty="0"/>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C76382A9-4B86-C01A-6341-AEB7AFD95E0E}"/>
              </a:ext>
            </a:extLst>
          </p:cNvPr>
          <p:cNvSpPr>
            <a:spLocks noGrp="1"/>
          </p:cNvSpPr>
          <p:nvPr>
            <p:ph type="sldNum" sz="quarter" idx="12"/>
          </p:nvPr>
        </p:nvSpPr>
        <p:spPr/>
        <p:txBody>
          <a:bodyPr/>
          <a:lstStyle/>
          <a:p>
            <a:fld id="{F8D59B09-23C8-46BA-B508-CE17BADF421E}" type="slidenum">
              <a:rPr lang="en-US" smtClean="0"/>
              <a:pPr/>
              <a:t>41</a:t>
            </a:fld>
            <a:endParaRPr lang="en-US"/>
          </a:p>
        </p:txBody>
      </p:sp>
    </p:spTree>
    <p:extLst>
      <p:ext uri="{BB962C8B-B14F-4D97-AF65-F5344CB8AC3E}">
        <p14:creationId xmlns:p14="http://schemas.microsoft.com/office/powerpoint/2010/main" val="23104274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090CC-D7B0-448A-95DF-658601536AF0}"/>
              </a:ext>
            </a:extLst>
          </p:cNvPr>
          <p:cNvSpPr>
            <a:spLocks noGrp="1"/>
          </p:cNvSpPr>
          <p:nvPr>
            <p:ph type="title"/>
          </p:nvPr>
        </p:nvSpPr>
        <p:spPr/>
        <p:txBody>
          <a:bodyPr/>
          <a:lstStyle/>
          <a:p>
            <a:r>
              <a:rPr lang="en-US" dirty="0"/>
              <a:t>basic problem</a:t>
            </a:r>
          </a:p>
        </p:txBody>
      </p:sp>
      <p:sp>
        <p:nvSpPr>
          <p:cNvPr id="3" name="Content Placeholder 2">
            <a:extLst>
              <a:ext uri="{FF2B5EF4-FFF2-40B4-BE49-F238E27FC236}">
                <a16:creationId xmlns:a16="http://schemas.microsoft.com/office/drawing/2014/main" id="{204BB956-1F37-4F0D-8CBA-4AAC4CC45577}"/>
              </a:ext>
            </a:extLst>
          </p:cNvPr>
          <p:cNvSpPr>
            <a:spLocks noGrp="1"/>
          </p:cNvSpPr>
          <p:nvPr>
            <p:ph idx="1"/>
          </p:nvPr>
        </p:nvSpPr>
        <p:spPr/>
        <p:txBody>
          <a:bodyPr>
            <a:normAutofit/>
          </a:bodyPr>
          <a:lstStyle/>
          <a:p>
            <a:pPr marL="0" indent="0">
              <a:spcBef>
                <a:spcPts val="1600"/>
              </a:spcBef>
              <a:buNone/>
            </a:pPr>
            <a:r>
              <a:rPr lang="en-US" sz="2400" dirty="0"/>
              <a:t>The web is full of duplicate content.</a:t>
            </a:r>
          </a:p>
          <a:p>
            <a:pPr marL="0" indent="0">
              <a:spcBef>
                <a:spcPts val="1600"/>
              </a:spcBef>
              <a:buNone/>
            </a:pPr>
            <a:r>
              <a:rPr lang="en-US" sz="2400" dirty="0"/>
              <a:t>What you don’t want in a search engine is for the top 10 results to all be the same page.</a:t>
            </a:r>
          </a:p>
          <a:p>
            <a:pPr marL="0" indent="0">
              <a:spcBef>
                <a:spcPts val="1600"/>
              </a:spcBef>
              <a:buNone/>
            </a:pPr>
            <a:r>
              <a:rPr lang="en-US" sz="2400" dirty="0"/>
              <a:t>Very easy to identify exact duplicates by comparing checksums, e.g., CRCs, of the files.</a:t>
            </a:r>
          </a:p>
          <a:p>
            <a:pPr marL="0" indent="0">
              <a:spcBef>
                <a:spcPts val="1600"/>
              </a:spcBef>
              <a:buNone/>
            </a:pPr>
            <a:r>
              <a:rPr lang="en-US" sz="2400" dirty="0"/>
              <a:t>But most of the duplicates are only near duplicates, e.g., a last modified date.</a:t>
            </a:r>
          </a:p>
        </p:txBody>
      </p:sp>
      <p:sp>
        <p:nvSpPr>
          <p:cNvPr id="4" name="Slide Number Placeholder 3">
            <a:extLst>
              <a:ext uri="{FF2B5EF4-FFF2-40B4-BE49-F238E27FC236}">
                <a16:creationId xmlns:a16="http://schemas.microsoft.com/office/drawing/2014/main" id="{E8FACB86-AE6E-4154-83B6-FE0E7F0633C5}"/>
              </a:ext>
            </a:extLst>
          </p:cNvPr>
          <p:cNvSpPr>
            <a:spLocks noGrp="1"/>
          </p:cNvSpPr>
          <p:nvPr>
            <p:ph type="sldNum" sz="quarter" idx="12"/>
          </p:nvPr>
        </p:nvSpPr>
        <p:spPr/>
        <p:txBody>
          <a:bodyPr/>
          <a:lstStyle/>
          <a:p>
            <a:fld id="{F8D59B09-23C8-46BA-B508-CE17BADF421E}" type="slidenum">
              <a:rPr lang="en-US" smtClean="0"/>
              <a:pPr/>
              <a:t>42</a:t>
            </a:fld>
            <a:endParaRPr lang="en-US"/>
          </a:p>
        </p:txBody>
      </p:sp>
    </p:spTree>
    <p:extLst>
      <p:ext uri="{BB962C8B-B14F-4D97-AF65-F5344CB8AC3E}">
        <p14:creationId xmlns:p14="http://schemas.microsoft.com/office/powerpoint/2010/main" val="2094103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dirty="0"/>
              <a:t>straightforward algorithm</a:t>
            </a:r>
            <a:endParaRPr dirty="0"/>
          </a:p>
        </p:txBody>
      </p:sp>
      <p:sp>
        <p:nvSpPr>
          <p:cNvPr id="235" name="Google Shape;235;p20"/>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lnSpcReduction="10000"/>
          </a:bodyPr>
          <a:lstStyle/>
          <a:p>
            <a:pPr marL="0" lvl="0" algn="l" rtl="0">
              <a:lnSpc>
                <a:spcPct val="90000"/>
              </a:lnSpc>
              <a:spcBef>
                <a:spcPts val="0"/>
              </a:spcBef>
              <a:spcAft>
                <a:spcPts val="0"/>
              </a:spcAft>
              <a:buClr>
                <a:schemeClr val="dk1"/>
              </a:buClr>
              <a:buSzPts val="2800"/>
            </a:pPr>
            <a:r>
              <a:rPr lang="en-US" dirty="0"/>
              <a:t>Hash of a document</a:t>
            </a:r>
            <a:endParaRPr dirty="0"/>
          </a:p>
          <a:p>
            <a:pPr marL="342900" lvl="1" indent="0" algn="l" rtl="0">
              <a:lnSpc>
                <a:spcPct val="90000"/>
              </a:lnSpc>
              <a:spcBef>
                <a:spcPts val="375"/>
              </a:spcBef>
              <a:spcAft>
                <a:spcPts val="0"/>
              </a:spcAft>
              <a:buClr>
                <a:schemeClr val="dk1"/>
              </a:buClr>
              <a:buSzPts val="2400"/>
              <a:buNone/>
            </a:pPr>
            <a:r>
              <a:rPr lang="en-US" dirty="0"/>
              <a:t>Hash("It grows in dry places...") = 8d2f908...</a:t>
            </a:r>
            <a:endParaRPr dirty="0"/>
          </a:p>
          <a:p>
            <a:pPr marL="495300" lvl="1" indent="0">
              <a:buSzPts val="2400"/>
              <a:buNone/>
            </a:pPr>
            <a:endParaRPr dirty="0"/>
          </a:p>
          <a:p>
            <a:pPr marL="0" lvl="0" algn="l" rtl="0">
              <a:lnSpc>
                <a:spcPct val="90000"/>
              </a:lnSpc>
              <a:spcBef>
                <a:spcPts val="750"/>
              </a:spcBef>
              <a:spcAft>
                <a:spcPts val="0"/>
              </a:spcAft>
              <a:buClr>
                <a:schemeClr val="dk1"/>
              </a:buClr>
              <a:buSzPts val="2800"/>
            </a:pPr>
            <a:r>
              <a:rPr lang="en-US" dirty="0"/>
              <a:t>When crawling a new document</a:t>
            </a:r>
            <a:endParaRPr dirty="0"/>
          </a:p>
          <a:p>
            <a:pPr marL="342900" lvl="1" indent="0" algn="l" rtl="0">
              <a:lnSpc>
                <a:spcPct val="90000"/>
              </a:lnSpc>
              <a:spcBef>
                <a:spcPts val="375"/>
              </a:spcBef>
              <a:spcAft>
                <a:spcPts val="0"/>
              </a:spcAft>
              <a:buClr>
                <a:schemeClr val="dk1"/>
              </a:buClr>
              <a:buSzPts val="2400"/>
              <a:buNone/>
            </a:pPr>
            <a:r>
              <a:rPr lang="en-US" dirty="0"/>
              <a:t>Compute hash</a:t>
            </a:r>
            <a:endParaRPr dirty="0"/>
          </a:p>
          <a:p>
            <a:pPr marL="342900" lvl="1" indent="0" algn="l" rtl="0">
              <a:lnSpc>
                <a:spcPct val="90000"/>
              </a:lnSpc>
              <a:spcBef>
                <a:spcPts val="375"/>
              </a:spcBef>
              <a:spcAft>
                <a:spcPts val="0"/>
              </a:spcAft>
              <a:buClr>
                <a:schemeClr val="dk1"/>
              </a:buClr>
              <a:buSzPts val="2400"/>
              <a:buNone/>
            </a:pPr>
            <a:r>
              <a:rPr lang="en-US" dirty="0"/>
              <a:t>Look up in hash table</a:t>
            </a:r>
            <a:endParaRPr dirty="0"/>
          </a:p>
          <a:p>
            <a:pPr marL="685800" lvl="2" indent="0" algn="l" rtl="0">
              <a:lnSpc>
                <a:spcPct val="90000"/>
              </a:lnSpc>
              <a:spcBef>
                <a:spcPts val="375"/>
              </a:spcBef>
              <a:spcAft>
                <a:spcPts val="0"/>
              </a:spcAft>
              <a:buClr>
                <a:schemeClr val="dk1"/>
              </a:buClr>
              <a:buSzPts val="1800"/>
              <a:buNone/>
            </a:pPr>
            <a:r>
              <a:rPr lang="en-US" sz="2400" dirty="0"/>
              <a:t>If present, it's a duplicate</a:t>
            </a:r>
            <a:endParaRPr sz="2400" dirty="0"/>
          </a:p>
          <a:p>
            <a:pPr marL="685800" lvl="2" indent="0" algn="l" rtl="0">
              <a:lnSpc>
                <a:spcPct val="90000"/>
              </a:lnSpc>
              <a:spcBef>
                <a:spcPts val="375"/>
              </a:spcBef>
              <a:spcAft>
                <a:spcPts val="0"/>
              </a:spcAft>
              <a:buClr>
                <a:schemeClr val="dk1"/>
              </a:buClr>
              <a:buSzPts val="1800"/>
              <a:buNone/>
            </a:pPr>
            <a:r>
              <a:rPr lang="en-US" sz="2400" dirty="0"/>
              <a:t>If not, put in the hash table</a:t>
            </a:r>
            <a:endParaRPr sz="2400" dirty="0"/>
          </a:p>
          <a:p>
            <a:pPr marL="495300" lvl="1" indent="0">
              <a:buSzPts val="2400"/>
              <a:buNone/>
            </a:pPr>
            <a:endParaRPr dirty="0"/>
          </a:p>
          <a:p>
            <a:pPr marL="0" lvl="0" algn="l" rtl="0">
              <a:lnSpc>
                <a:spcPct val="90000"/>
              </a:lnSpc>
              <a:spcBef>
                <a:spcPts val="750"/>
              </a:spcBef>
              <a:spcAft>
                <a:spcPts val="0"/>
              </a:spcAft>
              <a:buClr>
                <a:schemeClr val="dk1"/>
              </a:buClr>
              <a:buSzPts val="2800"/>
            </a:pPr>
            <a:r>
              <a:rPr lang="en-US" dirty="0"/>
              <a:t>How many comparisons for N web pages?</a:t>
            </a:r>
            <a:endParaRPr dirty="0"/>
          </a:p>
          <a:p>
            <a:pPr marL="342900" lvl="1" indent="0" algn="l" rtl="0">
              <a:lnSpc>
                <a:spcPct val="90000"/>
              </a:lnSpc>
              <a:spcBef>
                <a:spcPts val="375"/>
              </a:spcBef>
              <a:spcAft>
                <a:spcPts val="0"/>
              </a:spcAft>
              <a:buClr>
                <a:schemeClr val="dk1"/>
              </a:buClr>
              <a:buSzPts val="2400"/>
              <a:buNone/>
            </a:pPr>
            <a:r>
              <a:rPr lang="en-US" dirty="0"/>
              <a:t>O(N) = O(N) lookups at O(1) per lookup</a:t>
            </a:r>
            <a:endParaRPr dirty="0"/>
          </a:p>
          <a:p>
            <a:pPr marL="342900" lvl="1" indent="0">
              <a:buSzPts val="2400"/>
              <a:buNone/>
            </a:pPr>
            <a:endParaRPr dirty="0"/>
          </a:p>
          <a:p>
            <a:pPr marL="495300" lvl="1" indent="0">
              <a:buSzPts val="2400"/>
              <a:buNone/>
            </a:pPr>
            <a:endParaRPr dirty="0"/>
          </a:p>
        </p:txBody>
      </p:sp>
      <p:sp>
        <p:nvSpPr>
          <p:cNvPr id="236" name="Google Shape;236;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43</a:t>
            </a:fld>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1"/>
          <p:cNvSpPr txBox="1">
            <a:spLocks noGrp="1"/>
          </p:cNvSpPr>
          <p:nvPr>
            <p:ph type="title"/>
          </p:nvPr>
        </p:nvSpPr>
        <p:spPr>
          <a:xfrm>
            <a:off x="609600" y="76200"/>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dirty="0"/>
              <a:t>why not compare entire document?</a:t>
            </a:r>
            <a:endParaRPr dirty="0"/>
          </a:p>
        </p:txBody>
      </p:sp>
      <p:sp>
        <p:nvSpPr>
          <p:cNvPr id="242" name="Google Shape;242;p21"/>
          <p:cNvSpPr txBox="1">
            <a:spLocks noGrp="1"/>
          </p:cNvSpPr>
          <p:nvPr>
            <p:ph type="body" idx="1"/>
          </p:nvPr>
        </p:nvSpPr>
        <p:spPr>
          <a:xfrm>
            <a:off x="533400" y="1253331"/>
            <a:ext cx="7886700" cy="4351338"/>
          </a:xfrm>
          <a:prstGeom prst="rect">
            <a:avLst/>
          </a:prstGeom>
          <a:noFill/>
          <a:ln>
            <a:noFill/>
          </a:ln>
        </p:spPr>
        <p:txBody>
          <a:bodyPr spcFirstLastPara="1" wrap="square" lIns="91425" tIns="45700" rIns="91425" bIns="45700" anchor="t" anchorCtr="0">
            <a:normAutofit/>
          </a:bodyPr>
          <a:lstStyle/>
          <a:p>
            <a:pPr marL="0" lvl="0" algn="l" rtl="0">
              <a:lnSpc>
                <a:spcPct val="90000"/>
              </a:lnSpc>
              <a:spcBef>
                <a:spcPts val="0"/>
              </a:spcBef>
              <a:spcAft>
                <a:spcPts val="0"/>
              </a:spcAft>
              <a:buClr>
                <a:schemeClr val="dk1"/>
              </a:buClr>
              <a:buSzPts val="2800"/>
            </a:pPr>
            <a:r>
              <a:rPr lang="en-US" dirty="0"/>
              <a:t>Documents can be similar but not exactly the same</a:t>
            </a:r>
            <a:endParaRPr dirty="0"/>
          </a:p>
        </p:txBody>
      </p:sp>
      <p:sp>
        <p:nvSpPr>
          <p:cNvPr id="243" name="Google Shape;243;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44</a:t>
            </a:fld>
            <a:endParaRPr dirty="0"/>
          </a:p>
        </p:txBody>
      </p:sp>
      <p:pic>
        <p:nvPicPr>
          <p:cNvPr id="244" name="Google Shape;244;p21"/>
          <p:cNvPicPr preferRelativeResize="0"/>
          <p:nvPr/>
        </p:nvPicPr>
        <p:blipFill rotWithShape="1">
          <a:blip r:embed="rId3">
            <a:alphaModFix/>
          </a:blip>
          <a:srcRect/>
          <a:stretch/>
        </p:blipFill>
        <p:spPr>
          <a:xfrm>
            <a:off x="2057400" y="1995214"/>
            <a:ext cx="6781800" cy="3499080"/>
          </a:xfrm>
          <a:prstGeom prst="rect">
            <a:avLst/>
          </a:prstGeom>
          <a:noFill/>
          <a:ln w="9525" cap="flat" cmpd="sng">
            <a:solidFill>
              <a:schemeClr val="dk1"/>
            </a:solidFill>
            <a:prstDash val="solid"/>
            <a:round/>
            <a:headEnd type="none" w="sm" len="sm"/>
            <a:tailEnd type="none" w="sm" len="sm"/>
          </a:ln>
        </p:spPr>
      </p:pic>
      <p:pic>
        <p:nvPicPr>
          <p:cNvPr id="245" name="Google Shape;245;p21"/>
          <p:cNvPicPr preferRelativeResize="0"/>
          <p:nvPr/>
        </p:nvPicPr>
        <p:blipFill rotWithShape="1">
          <a:blip r:embed="rId4">
            <a:alphaModFix/>
          </a:blip>
          <a:srcRect/>
          <a:stretch/>
        </p:blipFill>
        <p:spPr>
          <a:xfrm>
            <a:off x="755798" y="3504575"/>
            <a:ext cx="6540054" cy="2679368"/>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29CCC-888C-4420-8D74-FA64A4E28A22}"/>
              </a:ext>
            </a:extLst>
          </p:cNvPr>
          <p:cNvSpPr>
            <a:spLocks noGrp="1"/>
          </p:cNvSpPr>
          <p:nvPr>
            <p:ph type="title"/>
          </p:nvPr>
        </p:nvSpPr>
        <p:spPr/>
        <p:txBody>
          <a:bodyPr/>
          <a:lstStyle/>
          <a:p>
            <a:r>
              <a:rPr lang="en-US" dirty="0"/>
              <a:t>stripping “chrome”</a:t>
            </a:r>
          </a:p>
        </p:txBody>
      </p:sp>
      <p:sp>
        <p:nvSpPr>
          <p:cNvPr id="3" name="Text Placeholder 2">
            <a:extLst>
              <a:ext uri="{FF2B5EF4-FFF2-40B4-BE49-F238E27FC236}">
                <a16:creationId xmlns:a16="http://schemas.microsoft.com/office/drawing/2014/main" id="{C20440A4-1167-4EEA-BCA3-F2FE8944565C}"/>
              </a:ext>
            </a:extLst>
          </p:cNvPr>
          <p:cNvSpPr>
            <a:spLocks noGrp="1"/>
          </p:cNvSpPr>
          <p:nvPr>
            <p:ph type="body" idx="1"/>
          </p:nvPr>
        </p:nvSpPr>
        <p:spPr/>
        <p:txBody>
          <a:bodyPr/>
          <a:lstStyle/>
          <a:p>
            <a:r>
              <a:rPr lang="en-US" dirty="0"/>
              <a:t>One strategy is to try to strip out “chrome”, e.g., HTML tags, headers, footers and sidebars.</a:t>
            </a:r>
          </a:p>
          <a:p>
            <a:r>
              <a:rPr lang="en-US" dirty="0"/>
              <a:t>But still a question of how to quantify similarity.</a:t>
            </a:r>
          </a:p>
        </p:txBody>
      </p:sp>
      <p:sp>
        <p:nvSpPr>
          <p:cNvPr id="4" name="Slide Number Placeholder 3">
            <a:extLst>
              <a:ext uri="{FF2B5EF4-FFF2-40B4-BE49-F238E27FC236}">
                <a16:creationId xmlns:a16="http://schemas.microsoft.com/office/drawing/2014/main" id="{CE1E43A5-6D1D-495C-A71D-622B1CC3E4F8}"/>
              </a:ext>
            </a:extLst>
          </p:cNvPr>
          <p:cNvSpPr>
            <a:spLocks noGrp="1"/>
          </p:cNvSpPr>
          <p:nvPr>
            <p:ph type="sldNum" idx="12"/>
          </p:nvPr>
        </p:nvSpPr>
        <p:spPr/>
        <p:txBody>
          <a:bodyPr/>
          <a:lstStyle/>
          <a:p>
            <a:fld id="{00000000-1234-1234-1234-123412341234}" type="slidenum">
              <a:rPr lang="en-US" smtClean="0"/>
              <a:pPr/>
              <a:t>45</a:t>
            </a:fld>
            <a:endParaRPr lang="en-US" dirty="0"/>
          </a:p>
        </p:txBody>
      </p:sp>
    </p:spTree>
    <p:extLst>
      <p:ext uri="{BB962C8B-B14F-4D97-AF65-F5344CB8AC3E}">
        <p14:creationId xmlns:p14="http://schemas.microsoft.com/office/powerpoint/2010/main" val="14088141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87DC3B-A93E-4EA7-B157-5334C1B8ECC5}"/>
              </a:ext>
            </a:extLst>
          </p:cNvPr>
          <p:cNvSpPr>
            <a:spLocks noGrp="1"/>
          </p:cNvSpPr>
          <p:nvPr>
            <p:ph type="sldNum" sz="quarter" idx="12"/>
          </p:nvPr>
        </p:nvSpPr>
        <p:spPr/>
        <p:txBody>
          <a:bodyPr/>
          <a:lstStyle/>
          <a:p>
            <a:fld id="{F8D59B09-23C8-46BA-B508-CE17BADF421E}" type="slidenum">
              <a:rPr lang="en-US" smtClean="0"/>
              <a:pPr/>
              <a:t>46</a:t>
            </a:fld>
            <a:endParaRPr lang="en-US"/>
          </a:p>
        </p:txBody>
      </p:sp>
      <p:pic>
        <p:nvPicPr>
          <p:cNvPr id="3" name="Picture 2">
            <a:extLst>
              <a:ext uri="{FF2B5EF4-FFF2-40B4-BE49-F238E27FC236}">
                <a16:creationId xmlns:a16="http://schemas.microsoft.com/office/drawing/2014/main" id="{F31EF8A8-3EDA-4F79-A17B-3B6D1462416A}"/>
              </a:ext>
            </a:extLst>
          </p:cNvPr>
          <p:cNvPicPr>
            <a:picLocks noChangeAspect="1"/>
          </p:cNvPicPr>
          <p:nvPr/>
        </p:nvPicPr>
        <p:blipFill>
          <a:blip r:embed="rId3"/>
          <a:stretch>
            <a:fillRect/>
          </a:stretch>
        </p:blipFill>
        <p:spPr>
          <a:xfrm>
            <a:off x="1178351" y="440325"/>
            <a:ext cx="6896742" cy="5883977"/>
          </a:xfrm>
          <a:prstGeom prst="rect">
            <a:avLst/>
          </a:prstGeom>
        </p:spPr>
      </p:pic>
      <p:sp>
        <p:nvSpPr>
          <p:cNvPr id="5" name="TextBox 4">
            <a:extLst>
              <a:ext uri="{FF2B5EF4-FFF2-40B4-BE49-F238E27FC236}">
                <a16:creationId xmlns:a16="http://schemas.microsoft.com/office/drawing/2014/main" id="{09147A90-F357-46F0-9824-E46740D146B8}"/>
              </a:ext>
            </a:extLst>
          </p:cNvPr>
          <p:cNvSpPr txBox="1"/>
          <p:nvPr/>
        </p:nvSpPr>
        <p:spPr>
          <a:xfrm>
            <a:off x="1652098" y="6397825"/>
            <a:ext cx="5839804" cy="369332"/>
          </a:xfrm>
          <a:prstGeom prst="rect">
            <a:avLst/>
          </a:prstGeom>
          <a:noFill/>
        </p:spPr>
        <p:txBody>
          <a:bodyPr wrap="none" rtlCol="0">
            <a:spAutoFit/>
          </a:bodyPr>
          <a:lstStyle/>
          <a:p>
            <a:r>
              <a:rPr lang="en-US" dirty="0"/>
              <a:t>Source:  </a:t>
            </a:r>
            <a:r>
              <a:rPr lang="en-US" dirty="0">
                <a:hlinkClick r:id="rId4"/>
              </a:rPr>
              <a:t>http://infolab.stanford.edu/~ullman/mmds/ch3.pdf</a:t>
            </a:r>
            <a:endParaRPr lang="en-US" dirty="0"/>
          </a:p>
        </p:txBody>
      </p:sp>
    </p:spTree>
    <p:extLst>
      <p:ext uri="{BB962C8B-B14F-4D97-AF65-F5344CB8AC3E}">
        <p14:creationId xmlns:p14="http://schemas.microsoft.com/office/powerpoint/2010/main" val="1338967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29FE-C217-4463-999A-C42015E38343}"/>
              </a:ext>
            </a:extLst>
          </p:cNvPr>
          <p:cNvSpPr>
            <a:spLocks noGrp="1"/>
          </p:cNvSpPr>
          <p:nvPr>
            <p:ph type="title"/>
          </p:nvPr>
        </p:nvSpPr>
        <p:spPr/>
        <p:txBody>
          <a:bodyPr/>
          <a:lstStyle/>
          <a:p>
            <a:r>
              <a:rPr lang="en-US" i="1" dirty="0"/>
              <a:t>k</a:t>
            </a:r>
            <a:r>
              <a:rPr lang="en-US" dirty="0"/>
              <a:t>-Shingles</a:t>
            </a:r>
          </a:p>
        </p:txBody>
      </p:sp>
      <p:sp>
        <p:nvSpPr>
          <p:cNvPr id="3" name="Content Placeholder 2">
            <a:extLst>
              <a:ext uri="{FF2B5EF4-FFF2-40B4-BE49-F238E27FC236}">
                <a16:creationId xmlns:a16="http://schemas.microsoft.com/office/drawing/2014/main" id="{FAC4ECA5-93F3-4658-AB42-B1F739ED2AFB}"/>
              </a:ext>
            </a:extLst>
          </p:cNvPr>
          <p:cNvSpPr>
            <a:spLocks noGrp="1"/>
          </p:cNvSpPr>
          <p:nvPr>
            <p:ph idx="1"/>
          </p:nvPr>
        </p:nvSpPr>
        <p:spPr/>
        <p:txBody>
          <a:bodyPr>
            <a:normAutofit/>
          </a:bodyPr>
          <a:lstStyle/>
          <a:p>
            <a:pPr marL="0" indent="0">
              <a:buNone/>
            </a:pPr>
            <a:r>
              <a:rPr lang="en-US" sz="2400" dirty="0"/>
              <a:t>Consider a document as a string of characters or words.</a:t>
            </a:r>
          </a:p>
          <a:p>
            <a:pPr marL="0" indent="0">
              <a:spcBef>
                <a:spcPts val="1600"/>
              </a:spcBef>
              <a:buNone/>
            </a:pPr>
            <a:r>
              <a:rPr lang="en-US" sz="2400" dirty="0"/>
              <a:t>Define a </a:t>
            </a:r>
            <a:r>
              <a:rPr lang="en-US" sz="2400" i="1" dirty="0"/>
              <a:t>k</a:t>
            </a:r>
            <a:r>
              <a:rPr lang="en-US" sz="2400" dirty="0"/>
              <a:t>-shingle as any substring of length </a:t>
            </a:r>
            <a:r>
              <a:rPr lang="en-US" sz="2400" i="1" dirty="0"/>
              <a:t>k</a:t>
            </a:r>
            <a:r>
              <a:rPr lang="en-US" sz="2400" dirty="0"/>
              <a:t> found in the document.</a:t>
            </a:r>
          </a:p>
          <a:p>
            <a:pPr marL="0" indent="0">
              <a:buNone/>
            </a:pPr>
            <a:r>
              <a:rPr lang="en-US" sz="2400" dirty="0"/>
              <a:t>Suppose our document D is the string </a:t>
            </a:r>
            <a:r>
              <a:rPr lang="en-US" sz="2400" dirty="0" err="1">
                <a:latin typeface="Consolas" panose="020B0609020204030204" pitchFamily="49" charset="0"/>
              </a:rPr>
              <a:t>abcdabd</a:t>
            </a:r>
            <a:r>
              <a:rPr lang="en-US" sz="2400" dirty="0"/>
              <a:t>, and we pick </a:t>
            </a:r>
            <a:r>
              <a:rPr lang="en-US" sz="2400" i="1" dirty="0"/>
              <a:t>k</a:t>
            </a:r>
            <a:r>
              <a:rPr lang="en-US" sz="2400" dirty="0"/>
              <a:t> = 2. Then the set of 2-shingles for D is </a:t>
            </a:r>
            <a:r>
              <a:rPr lang="en-US" sz="2400" dirty="0">
                <a:latin typeface="Consolas" panose="020B0609020204030204" pitchFamily="49" charset="0"/>
              </a:rPr>
              <a:t>{ab, </a:t>
            </a:r>
            <a:r>
              <a:rPr lang="en-US" sz="2400" dirty="0" err="1">
                <a:latin typeface="Consolas" panose="020B0609020204030204" pitchFamily="49" charset="0"/>
              </a:rPr>
              <a:t>bc</a:t>
            </a:r>
            <a:r>
              <a:rPr lang="en-US" sz="2400" dirty="0">
                <a:latin typeface="Consolas" panose="020B0609020204030204" pitchFamily="49" charset="0"/>
              </a:rPr>
              <a:t>, cd, da, bd}</a:t>
            </a:r>
            <a:r>
              <a:rPr lang="en-US" sz="2400" dirty="0"/>
              <a:t>.</a:t>
            </a:r>
          </a:p>
        </p:txBody>
      </p:sp>
      <p:sp>
        <p:nvSpPr>
          <p:cNvPr id="4" name="Slide Number Placeholder 3">
            <a:extLst>
              <a:ext uri="{FF2B5EF4-FFF2-40B4-BE49-F238E27FC236}">
                <a16:creationId xmlns:a16="http://schemas.microsoft.com/office/drawing/2014/main" id="{82F00A7E-6AE9-40EA-BBDD-F0E1FC61653A}"/>
              </a:ext>
            </a:extLst>
          </p:cNvPr>
          <p:cNvSpPr>
            <a:spLocks noGrp="1"/>
          </p:cNvSpPr>
          <p:nvPr>
            <p:ph type="sldNum" sz="quarter" idx="12"/>
          </p:nvPr>
        </p:nvSpPr>
        <p:spPr/>
        <p:txBody>
          <a:bodyPr/>
          <a:lstStyle/>
          <a:p>
            <a:fld id="{F8D59B09-23C8-46BA-B508-CE17BADF421E}" type="slidenum">
              <a:rPr lang="en-US" smtClean="0"/>
              <a:pPr/>
              <a:t>47</a:t>
            </a:fld>
            <a:endParaRPr lang="en-US"/>
          </a:p>
        </p:txBody>
      </p:sp>
    </p:spTree>
    <p:extLst>
      <p:ext uri="{BB962C8B-B14F-4D97-AF65-F5344CB8AC3E}">
        <p14:creationId xmlns:p14="http://schemas.microsoft.com/office/powerpoint/2010/main" val="1770235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01EF-0DD5-4BA8-901D-2C19E2705DA9}"/>
              </a:ext>
            </a:extLst>
          </p:cNvPr>
          <p:cNvSpPr>
            <a:spLocks noGrp="1"/>
          </p:cNvSpPr>
          <p:nvPr>
            <p:ph type="title"/>
          </p:nvPr>
        </p:nvSpPr>
        <p:spPr/>
        <p:txBody>
          <a:bodyPr/>
          <a:lstStyle/>
          <a:p>
            <a:r>
              <a:rPr lang="en-US" dirty="0"/>
              <a:t>picking shingle size</a:t>
            </a:r>
          </a:p>
        </p:txBody>
      </p:sp>
      <p:sp>
        <p:nvSpPr>
          <p:cNvPr id="3" name="Content Placeholder 2">
            <a:extLst>
              <a:ext uri="{FF2B5EF4-FFF2-40B4-BE49-F238E27FC236}">
                <a16:creationId xmlns:a16="http://schemas.microsoft.com/office/drawing/2014/main" id="{AD83DD73-1E7B-4719-BBCA-5C0CF791DC64}"/>
              </a:ext>
            </a:extLst>
          </p:cNvPr>
          <p:cNvSpPr>
            <a:spLocks noGrp="1"/>
          </p:cNvSpPr>
          <p:nvPr>
            <p:ph idx="1"/>
          </p:nvPr>
        </p:nvSpPr>
        <p:spPr/>
        <p:txBody>
          <a:bodyPr>
            <a:normAutofit/>
          </a:bodyPr>
          <a:lstStyle/>
          <a:p>
            <a:pPr marL="0" indent="0">
              <a:buNone/>
            </a:pPr>
            <a:r>
              <a:rPr lang="en-US" sz="2400" i="1" dirty="0"/>
              <a:t>k</a:t>
            </a:r>
            <a:r>
              <a:rPr lang="en-US" sz="2400" dirty="0"/>
              <a:t> can be any constant you like.</a:t>
            </a:r>
          </a:p>
          <a:p>
            <a:pPr marL="0" indent="0">
              <a:buNone/>
            </a:pPr>
            <a:r>
              <a:rPr lang="en-US" sz="2400" dirty="0"/>
              <a:t>If it’s too small, then most sequences will appear in most documents, creating false positives.</a:t>
            </a:r>
          </a:p>
          <a:p>
            <a:pPr marL="0" indent="0">
              <a:buNone/>
            </a:pPr>
            <a:r>
              <a:rPr lang="en-US" sz="2400" i="1" dirty="0"/>
              <a:t>k</a:t>
            </a:r>
            <a:r>
              <a:rPr lang="en-US" sz="2400" dirty="0"/>
              <a:t> should be large enough that the probability of any given shingle appearing in any given document is low.</a:t>
            </a:r>
          </a:p>
          <a:p>
            <a:pPr marL="0" indent="0">
              <a:buNone/>
            </a:pPr>
            <a:r>
              <a:rPr lang="en-US" sz="2400" i="1" dirty="0"/>
              <a:t>k</a:t>
            </a:r>
            <a:r>
              <a:rPr lang="en-US" sz="2400" dirty="0"/>
              <a:t> often chosen between 5 and 9 words or perhaps 25 to 50 characters.</a:t>
            </a:r>
          </a:p>
        </p:txBody>
      </p:sp>
      <p:sp>
        <p:nvSpPr>
          <p:cNvPr id="4" name="Slide Number Placeholder 3">
            <a:extLst>
              <a:ext uri="{FF2B5EF4-FFF2-40B4-BE49-F238E27FC236}">
                <a16:creationId xmlns:a16="http://schemas.microsoft.com/office/drawing/2014/main" id="{33E3613C-2F07-4E11-9118-F05B78A42E76}"/>
              </a:ext>
            </a:extLst>
          </p:cNvPr>
          <p:cNvSpPr>
            <a:spLocks noGrp="1"/>
          </p:cNvSpPr>
          <p:nvPr>
            <p:ph type="sldNum" sz="quarter" idx="12"/>
          </p:nvPr>
        </p:nvSpPr>
        <p:spPr/>
        <p:txBody>
          <a:bodyPr/>
          <a:lstStyle/>
          <a:p>
            <a:fld id="{F8D59B09-23C8-46BA-B508-CE17BADF421E}" type="slidenum">
              <a:rPr lang="en-US" smtClean="0"/>
              <a:pPr/>
              <a:t>48</a:t>
            </a:fld>
            <a:endParaRPr lang="en-US"/>
          </a:p>
        </p:txBody>
      </p:sp>
    </p:spTree>
    <p:extLst>
      <p:ext uri="{BB962C8B-B14F-4D97-AF65-F5344CB8AC3E}">
        <p14:creationId xmlns:p14="http://schemas.microsoft.com/office/powerpoint/2010/main" val="36096535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B4059-D27E-4DC0-87D1-144A65D36CF9}"/>
              </a:ext>
            </a:extLst>
          </p:cNvPr>
          <p:cNvSpPr>
            <a:spLocks noGrp="1"/>
          </p:cNvSpPr>
          <p:nvPr>
            <p:ph type="title"/>
          </p:nvPr>
        </p:nvSpPr>
        <p:spPr/>
        <p:txBody>
          <a:bodyPr/>
          <a:lstStyle/>
          <a:p>
            <a:r>
              <a:rPr lang="en-US" dirty="0"/>
              <a:t>shingles are hashed</a:t>
            </a:r>
          </a:p>
        </p:txBody>
      </p:sp>
      <p:sp>
        <p:nvSpPr>
          <p:cNvPr id="3" name="Content Placeholder 2">
            <a:extLst>
              <a:ext uri="{FF2B5EF4-FFF2-40B4-BE49-F238E27FC236}">
                <a16:creationId xmlns:a16="http://schemas.microsoft.com/office/drawing/2014/main" id="{E372AEBD-24E2-4BD0-BD50-CA48E66A90C8}"/>
              </a:ext>
            </a:extLst>
          </p:cNvPr>
          <p:cNvSpPr>
            <a:spLocks noGrp="1"/>
          </p:cNvSpPr>
          <p:nvPr>
            <p:ph idx="1"/>
          </p:nvPr>
        </p:nvSpPr>
        <p:spPr/>
        <p:txBody>
          <a:bodyPr/>
          <a:lstStyle/>
          <a:p>
            <a:pPr marL="0" indent="0">
              <a:buNone/>
            </a:pPr>
            <a:r>
              <a:rPr lang="en-US" dirty="0"/>
              <a:t>Shingles are then hashed.</a:t>
            </a:r>
          </a:p>
          <a:p>
            <a:pPr marL="0" indent="0">
              <a:buNone/>
            </a:pPr>
            <a:r>
              <a:rPr lang="en-US" dirty="0"/>
              <a:t>Bits are transposed randomly in the same way for all hashes.</a:t>
            </a:r>
          </a:p>
          <a:p>
            <a:pPr marL="0" indent="0">
              <a:buNone/>
            </a:pPr>
            <a:r>
              <a:rPr lang="en-US" dirty="0"/>
              <a:t>Smallest result is saved in a hash table.</a:t>
            </a:r>
          </a:p>
          <a:p>
            <a:pPr marL="0" indent="0">
              <a:buNone/>
            </a:pPr>
            <a:r>
              <a:rPr lang="en-US" dirty="0"/>
              <a:t>To look for a duplicate, look for a match in the hash table.</a:t>
            </a:r>
          </a:p>
        </p:txBody>
      </p:sp>
      <p:sp>
        <p:nvSpPr>
          <p:cNvPr id="4" name="Slide Number Placeholder 3">
            <a:extLst>
              <a:ext uri="{FF2B5EF4-FFF2-40B4-BE49-F238E27FC236}">
                <a16:creationId xmlns:a16="http://schemas.microsoft.com/office/drawing/2014/main" id="{870118E0-FDEE-4A48-8C46-77D39023BBF7}"/>
              </a:ext>
            </a:extLst>
          </p:cNvPr>
          <p:cNvSpPr>
            <a:spLocks noGrp="1"/>
          </p:cNvSpPr>
          <p:nvPr>
            <p:ph type="sldNum" sz="quarter" idx="12"/>
          </p:nvPr>
        </p:nvSpPr>
        <p:spPr/>
        <p:txBody>
          <a:bodyPr/>
          <a:lstStyle/>
          <a:p>
            <a:fld id="{F8D59B09-23C8-46BA-B508-CE17BADF421E}" type="slidenum">
              <a:rPr lang="en-US" smtClean="0"/>
              <a:pPr/>
              <a:t>49</a:t>
            </a:fld>
            <a:endParaRPr lang="en-US"/>
          </a:p>
        </p:txBody>
      </p:sp>
    </p:spTree>
    <p:extLst>
      <p:ext uri="{BB962C8B-B14F-4D97-AF65-F5344CB8AC3E}">
        <p14:creationId xmlns:p14="http://schemas.microsoft.com/office/powerpoint/2010/main" val="3567768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Group 3">
            <a:extLst>
              <a:ext uri="{FF2B5EF4-FFF2-40B4-BE49-F238E27FC236}">
                <a16:creationId xmlns:a16="http://schemas.microsoft.com/office/drawing/2014/main" id="{02B956C3-B5BC-4290-B64A-9264FD62C702}"/>
              </a:ext>
            </a:extLst>
          </p:cNvPr>
          <p:cNvGrpSpPr>
            <a:grpSpLocks/>
          </p:cNvGrpSpPr>
          <p:nvPr/>
        </p:nvGrpSpPr>
        <p:grpSpPr bwMode="auto">
          <a:xfrm>
            <a:off x="1143000" y="1819275"/>
            <a:ext cx="3276600" cy="3438525"/>
            <a:chOff x="720" y="1146"/>
            <a:chExt cx="2064" cy="2166"/>
          </a:xfrm>
        </p:grpSpPr>
        <p:sp>
          <p:nvSpPr>
            <p:cNvPr id="57353" name="Line 4">
              <a:extLst>
                <a:ext uri="{FF2B5EF4-FFF2-40B4-BE49-F238E27FC236}">
                  <a16:creationId xmlns:a16="http://schemas.microsoft.com/office/drawing/2014/main" id="{CF99DF35-3D8E-44EE-BEF7-F5C5F1D821A1}"/>
                </a:ext>
              </a:extLst>
            </p:cNvPr>
            <p:cNvSpPr>
              <a:spLocks noChangeShapeType="1"/>
            </p:cNvSpPr>
            <p:nvPr/>
          </p:nvSpPr>
          <p:spPr bwMode="auto">
            <a:xfrm>
              <a:off x="720" y="1872"/>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7354" name="Oval 5">
              <a:extLst>
                <a:ext uri="{FF2B5EF4-FFF2-40B4-BE49-F238E27FC236}">
                  <a16:creationId xmlns:a16="http://schemas.microsoft.com/office/drawing/2014/main" id="{40FC6254-A8A5-4F00-AD7A-E28EA77A2830}"/>
                </a:ext>
              </a:extLst>
            </p:cNvPr>
            <p:cNvSpPr>
              <a:spLocks noChangeArrowheads="1"/>
            </p:cNvSpPr>
            <p:nvPr/>
          </p:nvSpPr>
          <p:spPr bwMode="auto">
            <a:xfrm>
              <a:off x="1990"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55" name="Oval 6">
              <a:extLst>
                <a:ext uri="{FF2B5EF4-FFF2-40B4-BE49-F238E27FC236}">
                  <a16:creationId xmlns:a16="http://schemas.microsoft.com/office/drawing/2014/main" id="{11E2AAC1-BE2D-498F-B96B-FDA59402C967}"/>
                </a:ext>
              </a:extLst>
            </p:cNvPr>
            <p:cNvSpPr>
              <a:spLocks noChangeArrowheads="1"/>
            </p:cNvSpPr>
            <p:nvPr/>
          </p:nvSpPr>
          <p:spPr bwMode="auto">
            <a:xfrm>
              <a:off x="2228"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56" name="Oval 7">
              <a:extLst>
                <a:ext uri="{FF2B5EF4-FFF2-40B4-BE49-F238E27FC236}">
                  <a16:creationId xmlns:a16="http://schemas.microsoft.com/office/drawing/2014/main" id="{EE6D6B15-C2D5-4764-9FC0-592F24BC957B}"/>
                </a:ext>
              </a:extLst>
            </p:cNvPr>
            <p:cNvSpPr>
              <a:spLocks noChangeArrowheads="1"/>
            </p:cNvSpPr>
            <p:nvPr/>
          </p:nvSpPr>
          <p:spPr bwMode="auto">
            <a:xfrm>
              <a:off x="1514" y="1788"/>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57" name="Oval 8">
              <a:extLst>
                <a:ext uri="{FF2B5EF4-FFF2-40B4-BE49-F238E27FC236}">
                  <a16:creationId xmlns:a16="http://schemas.microsoft.com/office/drawing/2014/main" id="{8FB84F33-5C79-4599-980C-3CF35F28F01F}"/>
                </a:ext>
              </a:extLst>
            </p:cNvPr>
            <p:cNvSpPr>
              <a:spLocks noChangeArrowheads="1"/>
            </p:cNvSpPr>
            <p:nvPr/>
          </p:nvSpPr>
          <p:spPr bwMode="auto">
            <a:xfrm>
              <a:off x="1196"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58" name="Line 9">
              <a:extLst>
                <a:ext uri="{FF2B5EF4-FFF2-40B4-BE49-F238E27FC236}">
                  <a16:creationId xmlns:a16="http://schemas.microsoft.com/office/drawing/2014/main" id="{F683B6C0-9C0B-4B40-823C-DD36095566AB}"/>
                </a:ext>
              </a:extLst>
            </p:cNvPr>
            <p:cNvSpPr>
              <a:spLocks noChangeShapeType="1"/>
            </p:cNvSpPr>
            <p:nvPr/>
          </p:nvSpPr>
          <p:spPr bwMode="auto">
            <a:xfrm>
              <a:off x="720" y="2244"/>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7359" name="Oval 10">
              <a:extLst>
                <a:ext uri="{FF2B5EF4-FFF2-40B4-BE49-F238E27FC236}">
                  <a16:creationId xmlns:a16="http://schemas.microsoft.com/office/drawing/2014/main" id="{1D2E0097-7681-498D-B660-D898DF658D12}"/>
                </a:ext>
              </a:extLst>
            </p:cNvPr>
            <p:cNvSpPr>
              <a:spLocks noChangeArrowheads="1"/>
            </p:cNvSpPr>
            <p:nvPr/>
          </p:nvSpPr>
          <p:spPr bwMode="auto">
            <a:xfrm>
              <a:off x="1990"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0" name="Oval 11">
              <a:extLst>
                <a:ext uri="{FF2B5EF4-FFF2-40B4-BE49-F238E27FC236}">
                  <a16:creationId xmlns:a16="http://schemas.microsoft.com/office/drawing/2014/main" id="{3C4687E8-8C26-4243-A963-F1CF95D5533B}"/>
                </a:ext>
              </a:extLst>
            </p:cNvPr>
            <p:cNvSpPr>
              <a:spLocks noChangeArrowheads="1"/>
            </p:cNvSpPr>
            <p:nvPr/>
          </p:nvSpPr>
          <p:spPr bwMode="auto">
            <a:xfrm>
              <a:off x="2228"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1" name="Oval 12">
              <a:extLst>
                <a:ext uri="{FF2B5EF4-FFF2-40B4-BE49-F238E27FC236}">
                  <a16:creationId xmlns:a16="http://schemas.microsoft.com/office/drawing/2014/main" id="{3B655F0B-D725-4B8C-AE3A-CBCD53CF8308}"/>
                </a:ext>
              </a:extLst>
            </p:cNvPr>
            <p:cNvSpPr>
              <a:spLocks noChangeArrowheads="1"/>
            </p:cNvSpPr>
            <p:nvPr/>
          </p:nvSpPr>
          <p:spPr bwMode="auto">
            <a:xfrm>
              <a:off x="1514" y="2160"/>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2" name="Oval 13">
              <a:extLst>
                <a:ext uri="{FF2B5EF4-FFF2-40B4-BE49-F238E27FC236}">
                  <a16:creationId xmlns:a16="http://schemas.microsoft.com/office/drawing/2014/main" id="{BF79540F-0CF3-4605-A718-B0F455EF49E1}"/>
                </a:ext>
              </a:extLst>
            </p:cNvPr>
            <p:cNvSpPr>
              <a:spLocks noChangeArrowheads="1"/>
            </p:cNvSpPr>
            <p:nvPr/>
          </p:nvSpPr>
          <p:spPr bwMode="auto">
            <a:xfrm>
              <a:off x="1196"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3" name="Freeform 14">
              <a:extLst>
                <a:ext uri="{FF2B5EF4-FFF2-40B4-BE49-F238E27FC236}">
                  <a16:creationId xmlns:a16="http://schemas.microsoft.com/office/drawing/2014/main" id="{484CD4EE-C403-45E4-A297-B307E71BD58F}"/>
                </a:ext>
              </a:extLst>
            </p:cNvPr>
            <p:cNvSpPr>
              <a:spLocks/>
            </p:cNvSpPr>
            <p:nvPr/>
          </p:nvSpPr>
          <p:spPr bwMode="auto">
            <a:xfrm>
              <a:off x="1196" y="2244"/>
              <a:ext cx="635" cy="168"/>
            </a:xfrm>
            <a:custGeom>
              <a:avLst/>
              <a:gdLst>
                <a:gd name="T0" fmla="*/ 0 w 384"/>
                <a:gd name="T1" fmla="*/ 0 h 96"/>
                <a:gd name="T2" fmla="*/ 363979 w 384"/>
                <a:gd name="T3" fmla="*/ 424904 h 96"/>
                <a:gd name="T4" fmla="*/ 7260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7364" name="Freeform 15">
              <a:extLst>
                <a:ext uri="{FF2B5EF4-FFF2-40B4-BE49-F238E27FC236}">
                  <a16:creationId xmlns:a16="http://schemas.microsoft.com/office/drawing/2014/main" id="{ECD08098-D755-4858-AF2C-C5B0A5094E87}"/>
                </a:ext>
              </a:extLst>
            </p:cNvPr>
            <p:cNvSpPr>
              <a:spLocks/>
            </p:cNvSpPr>
            <p:nvPr/>
          </p:nvSpPr>
          <p:spPr bwMode="auto">
            <a:xfrm flipH="1">
              <a:off x="1038" y="2244"/>
              <a:ext cx="952" cy="252"/>
            </a:xfrm>
            <a:custGeom>
              <a:avLst/>
              <a:gdLst>
                <a:gd name="T0" fmla="*/ 0 w 384"/>
                <a:gd name="T1" fmla="*/ 0 h 96"/>
                <a:gd name="T2" fmla="*/ 157697295 w 384"/>
                <a:gd name="T3" fmla="*/ 185696217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7365" name="Oval 16">
              <a:extLst>
                <a:ext uri="{FF2B5EF4-FFF2-40B4-BE49-F238E27FC236}">
                  <a16:creationId xmlns:a16="http://schemas.microsoft.com/office/drawing/2014/main" id="{28B90B8C-4F39-43AE-8E83-22A2614302D9}"/>
                </a:ext>
              </a:extLst>
            </p:cNvPr>
            <p:cNvSpPr>
              <a:spLocks noChangeArrowheads="1"/>
            </p:cNvSpPr>
            <p:nvPr/>
          </p:nvSpPr>
          <p:spPr bwMode="auto">
            <a:xfrm>
              <a:off x="1038"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6" name="Oval 17">
              <a:extLst>
                <a:ext uri="{FF2B5EF4-FFF2-40B4-BE49-F238E27FC236}">
                  <a16:creationId xmlns:a16="http://schemas.microsoft.com/office/drawing/2014/main" id="{5ED54508-46F4-4F7C-8607-DF92EF4E4E33}"/>
                </a:ext>
              </a:extLst>
            </p:cNvPr>
            <p:cNvSpPr>
              <a:spLocks noChangeArrowheads="1"/>
            </p:cNvSpPr>
            <p:nvPr/>
          </p:nvSpPr>
          <p:spPr bwMode="auto">
            <a:xfrm>
              <a:off x="1752"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7" name="Freeform 18">
              <a:extLst>
                <a:ext uri="{FF2B5EF4-FFF2-40B4-BE49-F238E27FC236}">
                  <a16:creationId xmlns:a16="http://schemas.microsoft.com/office/drawing/2014/main" id="{119C302F-9C8D-4EE1-B12B-6A8D41E00215}"/>
                </a:ext>
              </a:extLst>
            </p:cNvPr>
            <p:cNvSpPr>
              <a:spLocks/>
            </p:cNvSpPr>
            <p:nvPr/>
          </p:nvSpPr>
          <p:spPr bwMode="auto">
            <a:xfrm>
              <a:off x="1514" y="2244"/>
              <a:ext cx="952" cy="168"/>
            </a:xfrm>
            <a:custGeom>
              <a:avLst/>
              <a:gdLst>
                <a:gd name="T0" fmla="*/ 0 w 384"/>
                <a:gd name="T1" fmla="*/ 0 h 96"/>
                <a:gd name="T2" fmla="*/ 157697295 w 384"/>
                <a:gd name="T3" fmla="*/ 424904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7368" name="Oval 19">
              <a:extLst>
                <a:ext uri="{FF2B5EF4-FFF2-40B4-BE49-F238E27FC236}">
                  <a16:creationId xmlns:a16="http://schemas.microsoft.com/office/drawing/2014/main" id="{7ED7448E-472B-4E2A-9845-7975F84D4E10}"/>
                </a:ext>
              </a:extLst>
            </p:cNvPr>
            <p:cNvSpPr>
              <a:spLocks noChangeArrowheads="1"/>
            </p:cNvSpPr>
            <p:nvPr/>
          </p:nvSpPr>
          <p:spPr bwMode="auto">
            <a:xfrm>
              <a:off x="2466" y="2160"/>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69" name="Freeform 20">
              <a:extLst>
                <a:ext uri="{FF2B5EF4-FFF2-40B4-BE49-F238E27FC236}">
                  <a16:creationId xmlns:a16="http://schemas.microsoft.com/office/drawing/2014/main" id="{19348ACB-CA82-4F63-97B6-5FBD8F82DE69}"/>
                </a:ext>
              </a:extLst>
            </p:cNvPr>
            <p:cNvSpPr>
              <a:spLocks/>
            </p:cNvSpPr>
            <p:nvPr/>
          </p:nvSpPr>
          <p:spPr bwMode="auto">
            <a:xfrm flipH="1">
              <a:off x="1355" y="2244"/>
              <a:ext cx="873" cy="252"/>
            </a:xfrm>
            <a:custGeom>
              <a:avLst/>
              <a:gdLst>
                <a:gd name="T0" fmla="*/ 0 w 384"/>
                <a:gd name="T1" fmla="*/ 0 h 96"/>
                <a:gd name="T2" fmla="*/ 43043190 w 384"/>
                <a:gd name="T3" fmla="*/ 185696217 h 96"/>
                <a:gd name="T4" fmla="*/ 8603075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7370" name="Oval 21">
              <a:extLst>
                <a:ext uri="{FF2B5EF4-FFF2-40B4-BE49-F238E27FC236}">
                  <a16:creationId xmlns:a16="http://schemas.microsoft.com/office/drawing/2014/main" id="{3AB71AB4-8172-4696-B683-C1A49015E2EA}"/>
                </a:ext>
              </a:extLst>
            </p:cNvPr>
            <p:cNvSpPr>
              <a:spLocks noChangeArrowheads="1"/>
            </p:cNvSpPr>
            <p:nvPr/>
          </p:nvSpPr>
          <p:spPr bwMode="auto">
            <a:xfrm>
              <a:off x="1355"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71" name="Line 22">
              <a:extLst>
                <a:ext uri="{FF2B5EF4-FFF2-40B4-BE49-F238E27FC236}">
                  <a16:creationId xmlns:a16="http://schemas.microsoft.com/office/drawing/2014/main" id="{241FA418-15D8-4C53-8A59-B0B939B3ED3E}"/>
                </a:ext>
              </a:extLst>
            </p:cNvPr>
            <p:cNvSpPr>
              <a:spLocks noChangeShapeType="1"/>
            </p:cNvSpPr>
            <p:nvPr/>
          </p:nvSpPr>
          <p:spPr bwMode="auto">
            <a:xfrm>
              <a:off x="720" y="2640"/>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7372" name="Oval 23">
              <a:extLst>
                <a:ext uri="{FF2B5EF4-FFF2-40B4-BE49-F238E27FC236}">
                  <a16:creationId xmlns:a16="http://schemas.microsoft.com/office/drawing/2014/main" id="{642D14B4-13D9-4C35-876D-961EEE1A0F92}"/>
                </a:ext>
              </a:extLst>
            </p:cNvPr>
            <p:cNvSpPr>
              <a:spLocks noChangeArrowheads="1"/>
            </p:cNvSpPr>
            <p:nvPr/>
          </p:nvSpPr>
          <p:spPr bwMode="auto">
            <a:xfrm>
              <a:off x="1038"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73" name="Oval 24">
              <a:extLst>
                <a:ext uri="{FF2B5EF4-FFF2-40B4-BE49-F238E27FC236}">
                  <a16:creationId xmlns:a16="http://schemas.microsoft.com/office/drawing/2014/main" id="{ED7284C3-E47C-41EC-A285-86D6AFA7EF21}"/>
                </a:ext>
              </a:extLst>
            </p:cNvPr>
            <p:cNvSpPr>
              <a:spLocks noChangeArrowheads="1"/>
            </p:cNvSpPr>
            <p:nvPr/>
          </p:nvSpPr>
          <p:spPr bwMode="auto">
            <a:xfrm>
              <a:off x="1752"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74" name="Oval 25">
              <a:extLst>
                <a:ext uri="{FF2B5EF4-FFF2-40B4-BE49-F238E27FC236}">
                  <a16:creationId xmlns:a16="http://schemas.microsoft.com/office/drawing/2014/main" id="{5A8BAA28-7BAD-4300-AE40-AB89B27CB5AD}"/>
                </a:ext>
              </a:extLst>
            </p:cNvPr>
            <p:cNvSpPr>
              <a:spLocks noChangeArrowheads="1"/>
            </p:cNvSpPr>
            <p:nvPr/>
          </p:nvSpPr>
          <p:spPr bwMode="auto">
            <a:xfrm>
              <a:off x="2466" y="2556"/>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75" name="Oval 26">
              <a:extLst>
                <a:ext uri="{FF2B5EF4-FFF2-40B4-BE49-F238E27FC236}">
                  <a16:creationId xmlns:a16="http://schemas.microsoft.com/office/drawing/2014/main" id="{3CAC5FC7-6916-4311-B870-CD37D90C2E2A}"/>
                </a:ext>
              </a:extLst>
            </p:cNvPr>
            <p:cNvSpPr>
              <a:spLocks noChangeArrowheads="1"/>
            </p:cNvSpPr>
            <p:nvPr/>
          </p:nvSpPr>
          <p:spPr bwMode="auto">
            <a:xfrm>
              <a:off x="1355"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76" name="Line 27">
              <a:extLst>
                <a:ext uri="{FF2B5EF4-FFF2-40B4-BE49-F238E27FC236}">
                  <a16:creationId xmlns:a16="http://schemas.microsoft.com/office/drawing/2014/main" id="{724872CC-4C22-49B7-889D-035BC6723770}"/>
                </a:ext>
              </a:extLst>
            </p:cNvPr>
            <p:cNvSpPr>
              <a:spLocks noChangeShapeType="1"/>
            </p:cNvSpPr>
            <p:nvPr/>
          </p:nvSpPr>
          <p:spPr bwMode="auto">
            <a:xfrm>
              <a:off x="720" y="1344"/>
              <a:ext cx="0" cy="1968"/>
            </a:xfrm>
            <a:prstGeom prst="line">
              <a:avLst/>
            </a:prstGeom>
            <a:noFill/>
            <a:ln w="9525" cap="rnd">
              <a:solidFill>
                <a:srgbClr val="80808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57377" name="Line 28">
              <a:extLst>
                <a:ext uri="{FF2B5EF4-FFF2-40B4-BE49-F238E27FC236}">
                  <a16:creationId xmlns:a16="http://schemas.microsoft.com/office/drawing/2014/main" id="{7AB681E0-C31C-4528-9291-E4610AA29DF5}"/>
                </a:ext>
              </a:extLst>
            </p:cNvPr>
            <p:cNvSpPr>
              <a:spLocks noChangeShapeType="1"/>
            </p:cNvSpPr>
            <p:nvPr/>
          </p:nvSpPr>
          <p:spPr bwMode="auto">
            <a:xfrm>
              <a:off x="720" y="2976"/>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7378" name="Oval 29">
              <a:extLst>
                <a:ext uri="{FF2B5EF4-FFF2-40B4-BE49-F238E27FC236}">
                  <a16:creationId xmlns:a16="http://schemas.microsoft.com/office/drawing/2014/main" id="{F60AFE35-71CB-4E5C-879B-B6DBB4D93EE0}"/>
                </a:ext>
              </a:extLst>
            </p:cNvPr>
            <p:cNvSpPr>
              <a:spLocks noChangeArrowheads="1"/>
            </p:cNvSpPr>
            <p:nvPr/>
          </p:nvSpPr>
          <p:spPr bwMode="auto">
            <a:xfrm>
              <a:off x="1038" y="2892"/>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7379" name="Text Box 30">
              <a:extLst>
                <a:ext uri="{FF2B5EF4-FFF2-40B4-BE49-F238E27FC236}">
                  <a16:creationId xmlns:a16="http://schemas.microsoft.com/office/drawing/2014/main" id="{0373CEC2-9AE5-4DD7-A157-A40BB3F4EF9B}"/>
                </a:ext>
              </a:extLst>
            </p:cNvPr>
            <p:cNvSpPr txBox="1">
              <a:spLocks noChangeArrowheads="1"/>
            </p:cNvSpPr>
            <p:nvPr/>
          </p:nvSpPr>
          <p:spPr bwMode="auto">
            <a:xfrm>
              <a:off x="1046" y="1146"/>
              <a:ext cx="126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b="1">
                  <a:latin typeface="Courier New" panose="02070309020205020404" pitchFamily="49" charset="0"/>
                </a:rPr>
                <a:t>Document 1</a:t>
              </a:r>
            </a:p>
          </p:txBody>
        </p:sp>
      </p:grpSp>
      <p:sp>
        <p:nvSpPr>
          <p:cNvPr id="57347" name="Text Box 31">
            <a:extLst>
              <a:ext uri="{FF2B5EF4-FFF2-40B4-BE49-F238E27FC236}">
                <a16:creationId xmlns:a16="http://schemas.microsoft.com/office/drawing/2014/main" id="{0B0BA395-99B0-4DEB-B86F-8BAA509CAA4E}"/>
              </a:ext>
            </a:extLst>
          </p:cNvPr>
          <p:cNvSpPr txBox="1">
            <a:spLocks noChangeArrowheads="1"/>
          </p:cNvSpPr>
          <p:nvPr/>
        </p:nvSpPr>
        <p:spPr bwMode="auto">
          <a:xfrm>
            <a:off x="4343400" y="27876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7348" name="Text Box 32">
            <a:extLst>
              <a:ext uri="{FF2B5EF4-FFF2-40B4-BE49-F238E27FC236}">
                <a16:creationId xmlns:a16="http://schemas.microsoft.com/office/drawing/2014/main" id="{45F03683-59FA-4863-9E2B-F765E3059265}"/>
              </a:ext>
            </a:extLst>
          </p:cNvPr>
          <p:cNvSpPr txBox="1">
            <a:spLocks noChangeArrowheads="1"/>
          </p:cNvSpPr>
          <p:nvPr/>
        </p:nvSpPr>
        <p:spPr bwMode="auto">
          <a:xfrm>
            <a:off x="4343400" y="33210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7349" name="Text Box 33">
            <a:extLst>
              <a:ext uri="{FF2B5EF4-FFF2-40B4-BE49-F238E27FC236}">
                <a16:creationId xmlns:a16="http://schemas.microsoft.com/office/drawing/2014/main" id="{D393FF39-99C1-46B2-A57A-80EF60987E79}"/>
              </a:ext>
            </a:extLst>
          </p:cNvPr>
          <p:cNvSpPr txBox="1">
            <a:spLocks noChangeArrowheads="1"/>
          </p:cNvSpPr>
          <p:nvPr/>
        </p:nvSpPr>
        <p:spPr bwMode="auto">
          <a:xfrm>
            <a:off x="4343400" y="39306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7350" name="Text Box 34">
            <a:extLst>
              <a:ext uri="{FF2B5EF4-FFF2-40B4-BE49-F238E27FC236}">
                <a16:creationId xmlns:a16="http://schemas.microsoft.com/office/drawing/2014/main" id="{5324F5E1-26ED-4E2E-8DBA-6B7A0A7AF185}"/>
              </a:ext>
            </a:extLst>
          </p:cNvPr>
          <p:cNvSpPr txBox="1">
            <a:spLocks noChangeArrowheads="1"/>
          </p:cNvSpPr>
          <p:nvPr/>
        </p:nvSpPr>
        <p:spPr bwMode="auto">
          <a:xfrm>
            <a:off x="4343400" y="44640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7351" name="Text Box 35">
            <a:extLst>
              <a:ext uri="{FF2B5EF4-FFF2-40B4-BE49-F238E27FC236}">
                <a16:creationId xmlns:a16="http://schemas.microsoft.com/office/drawing/2014/main" id="{49B98B27-DB65-42E3-87F7-8BC9E42D5BF0}"/>
              </a:ext>
            </a:extLst>
          </p:cNvPr>
          <p:cNvSpPr txBox="1">
            <a:spLocks noChangeArrowheads="1"/>
          </p:cNvSpPr>
          <p:nvPr/>
        </p:nvSpPr>
        <p:spPr bwMode="auto">
          <a:xfrm>
            <a:off x="4953000" y="2847975"/>
            <a:ext cx="414337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800" b="1" dirty="0">
                <a:latin typeface="Courier New" panose="02070309020205020404" pitchFamily="49" charset="0"/>
              </a:rPr>
              <a:t>Start with 64-bit </a:t>
            </a:r>
            <a:r>
              <a:rPr lang="en-US" altLang="en-US" sz="1800" b="1" i="1" dirty="0">
                <a:latin typeface="Courier New" panose="02070309020205020404" pitchFamily="49" charset="0"/>
              </a:rPr>
              <a:t>f</a:t>
            </a:r>
            <a:r>
              <a:rPr lang="en-US" altLang="en-US" sz="1800" b="1" dirty="0">
                <a:latin typeface="Courier New" panose="02070309020205020404" pitchFamily="49" charset="0"/>
              </a:rPr>
              <a:t>(shingles)</a:t>
            </a:r>
          </a:p>
          <a:p>
            <a:pPr eaLnBrk="1" hangingPunct="1">
              <a:spcBef>
                <a:spcPct val="0"/>
              </a:spcBef>
              <a:buClrTx/>
              <a:buFontTx/>
              <a:buNone/>
            </a:pPr>
            <a:endParaRPr lang="en-US" altLang="en-US" sz="1800" b="1" dirty="0">
              <a:latin typeface="Courier New" panose="02070309020205020404" pitchFamily="49" charset="0"/>
            </a:endParaRPr>
          </a:p>
          <a:p>
            <a:pPr eaLnBrk="1" hangingPunct="1">
              <a:spcBef>
                <a:spcPct val="0"/>
              </a:spcBef>
              <a:buClrTx/>
              <a:buFontTx/>
              <a:buNone/>
            </a:pPr>
            <a:r>
              <a:rPr lang="en-US" altLang="en-US" sz="1800" b="1" dirty="0">
                <a:latin typeface="Courier New" panose="02070309020205020404" pitchFamily="49" charset="0"/>
              </a:rPr>
              <a:t>Permute on the number line</a:t>
            </a:r>
          </a:p>
          <a:p>
            <a:pPr eaLnBrk="1" hangingPunct="1">
              <a:spcBef>
                <a:spcPct val="0"/>
              </a:spcBef>
              <a:buClrTx/>
              <a:buFontTx/>
              <a:buNone/>
            </a:pPr>
            <a:r>
              <a:rPr lang="en-US" altLang="en-US" sz="1800" b="1" dirty="0">
                <a:latin typeface="Courier New" panose="02070309020205020404" pitchFamily="49" charset="0"/>
              </a:rPr>
              <a:t>with </a:t>
            </a:r>
            <a:r>
              <a:rPr lang="en-US" altLang="en-US" sz="2400" dirty="0">
                <a:latin typeface="Symbol" panose="05050102010706020507" pitchFamily="18" charset="2"/>
              </a:rPr>
              <a:t>p</a:t>
            </a:r>
            <a:r>
              <a:rPr lang="en-US" altLang="en-US" sz="1800" b="1" baseline="-25000" dirty="0">
                <a:latin typeface="Courier New" panose="02070309020205020404" pitchFamily="49" charset="0"/>
              </a:rPr>
              <a:t>i</a:t>
            </a:r>
          </a:p>
          <a:p>
            <a:pPr eaLnBrk="1" hangingPunct="1">
              <a:spcBef>
                <a:spcPct val="0"/>
              </a:spcBef>
              <a:buClrTx/>
              <a:buFontTx/>
              <a:buNone/>
            </a:pPr>
            <a:endParaRPr lang="en-US" altLang="en-US" sz="1800" b="1" dirty="0">
              <a:latin typeface="Courier New" panose="02070309020205020404" pitchFamily="49" charset="0"/>
            </a:endParaRPr>
          </a:p>
          <a:p>
            <a:pPr eaLnBrk="1" hangingPunct="1">
              <a:spcBef>
                <a:spcPct val="0"/>
              </a:spcBef>
              <a:buClrTx/>
              <a:buFontTx/>
              <a:buNone/>
            </a:pPr>
            <a:endParaRPr lang="en-US" altLang="en-US" sz="1800" b="1" dirty="0">
              <a:latin typeface="Courier New" panose="02070309020205020404" pitchFamily="49" charset="0"/>
            </a:endParaRPr>
          </a:p>
          <a:p>
            <a:pPr eaLnBrk="1" hangingPunct="1">
              <a:spcBef>
                <a:spcPct val="0"/>
              </a:spcBef>
              <a:buClrTx/>
              <a:buFontTx/>
              <a:buNone/>
            </a:pPr>
            <a:r>
              <a:rPr lang="en-US" altLang="en-US" sz="1800" b="1" dirty="0">
                <a:latin typeface="Courier New" panose="02070309020205020404" pitchFamily="49" charset="0"/>
              </a:rPr>
              <a:t>Pick the min value</a:t>
            </a:r>
          </a:p>
        </p:txBody>
      </p:sp>
      <p:sp>
        <p:nvSpPr>
          <p:cNvPr id="57352" name="TextBox 4">
            <a:extLst>
              <a:ext uri="{FF2B5EF4-FFF2-40B4-BE49-F238E27FC236}">
                <a16:creationId xmlns:a16="http://schemas.microsoft.com/office/drawing/2014/main" id="{F8D3950C-C965-4F1A-85D1-22C696BC7F7C}"/>
              </a:ext>
            </a:extLst>
          </p:cNvPr>
          <p:cNvSpPr txBox="1">
            <a:spLocks noChangeArrowheads="1"/>
          </p:cNvSpPr>
          <p:nvPr/>
        </p:nvSpPr>
        <p:spPr bwMode="auto">
          <a:xfrm>
            <a:off x="7620000" y="-33338"/>
            <a:ext cx="1101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600">
                <a:solidFill>
                  <a:srgbClr val="FBFCFF"/>
                </a:solidFill>
                <a:latin typeface="Lucida Sans" panose="020B0602030504020204" pitchFamily="34" charset="0"/>
              </a:rPr>
              <a:t>Sec. 19.6</a:t>
            </a:r>
          </a:p>
        </p:txBody>
      </p:sp>
    </p:spTree>
    <p:extLst>
      <p:ext uri="{BB962C8B-B14F-4D97-AF65-F5344CB8AC3E}">
        <p14:creationId xmlns:p14="http://schemas.microsoft.com/office/powerpoint/2010/main" val="136602098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839EDF6B-7616-454C-A78B-03D4420D8534}"/>
              </a:ext>
            </a:extLst>
          </p:cNvPr>
          <p:cNvSpPr>
            <a:spLocks noGrp="1" noChangeArrowheads="1"/>
          </p:cNvSpPr>
          <p:nvPr>
            <p:ph type="title"/>
          </p:nvPr>
        </p:nvSpPr>
        <p:spPr/>
        <p:txBody>
          <a:bodyPr/>
          <a:lstStyle/>
          <a:p>
            <a:pPr eaLnBrk="1" hangingPunct="1"/>
            <a:r>
              <a:rPr lang="en-US" altLang="en-US" sz="3200" dirty="0"/>
              <a:t>test if Doc1.Sketch[i] = Doc2.Sketch[i] </a:t>
            </a:r>
          </a:p>
        </p:txBody>
      </p:sp>
      <p:grpSp>
        <p:nvGrpSpPr>
          <p:cNvPr id="58370" name="Group 3">
            <a:extLst>
              <a:ext uri="{FF2B5EF4-FFF2-40B4-BE49-F238E27FC236}">
                <a16:creationId xmlns:a16="http://schemas.microsoft.com/office/drawing/2014/main" id="{42141B8E-5E60-4FAF-8B99-5D299830AA2D}"/>
              </a:ext>
            </a:extLst>
          </p:cNvPr>
          <p:cNvGrpSpPr>
            <a:grpSpLocks/>
          </p:cNvGrpSpPr>
          <p:nvPr/>
        </p:nvGrpSpPr>
        <p:grpSpPr bwMode="auto">
          <a:xfrm>
            <a:off x="1143000" y="1819275"/>
            <a:ext cx="3276600" cy="3438525"/>
            <a:chOff x="720" y="1146"/>
            <a:chExt cx="2064" cy="2166"/>
          </a:xfrm>
        </p:grpSpPr>
        <p:sp>
          <p:nvSpPr>
            <p:cNvPr id="58414" name="Line 4">
              <a:extLst>
                <a:ext uri="{FF2B5EF4-FFF2-40B4-BE49-F238E27FC236}">
                  <a16:creationId xmlns:a16="http://schemas.microsoft.com/office/drawing/2014/main" id="{9E067506-5C8C-43E6-9E41-85C7FBA96A95}"/>
                </a:ext>
              </a:extLst>
            </p:cNvPr>
            <p:cNvSpPr>
              <a:spLocks noChangeShapeType="1"/>
            </p:cNvSpPr>
            <p:nvPr/>
          </p:nvSpPr>
          <p:spPr bwMode="auto">
            <a:xfrm>
              <a:off x="720" y="1872"/>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415" name="Oval 5">
              <a:extLst>
                <a:ext uri="{FF2B5EF4-FFF2-40B4-BE49-F238E27FC236}">
                  <a16:creationId xmlns:a16="http://schemas.microsoft.com/office/drawing/2014/main" id="{61CCD4DA-0A0B-4EEF-BB56-ABACC3AEBCE5}"/>
                </a:ext>
              </a:extLst>
            </p:cNvPr>
            <p:cNvSpPr>
              <a:spLocks noChangeArrowheads="1"/>
            </p:cNvSpPr>
            <p:nvPr/>
          </p:nvSpPr>
          <p:spPr bwMode="auto">
            <a:xfrm>
              <a:off x="1990"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16" name="Oval 6">
              <a:extLst>
                <a:ext uri="{FF2B5EF4-FFF2-40B4-BE49-F238E27FC236}">
                  <a16:creationId xmlns:a16="http://schemas.microsoft.com/office/drawing/2014/main" id="{7DCC6B09-FA41-4C49-A0B8-EAF1EC930BB4}"/>
                </a:ext>
              </a:extLst>
            </p:cNvPr>
            <p:cNvSpPr>
              <a:spLocks noChangeArrowheads="1"/>
            </p:cNvSpPr>
            <p:nvPr/>
          </p:nvSpPr>
          <p:spPr bwMode="auto">
            <a:xfrm>
              <a:off x="2228"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17" name="Oval 7">
              <a:extLst>
                <a:ext uri="{FF2B5EF4-FFF2-40B4-BE49-F238E27FC236}">
                  <a16:creationId xmlns:a16="http://schemas.microsoft.com/office/drawing/2014/main" id="{27C3AE24-31B5-424B-95AD-482F6DD58CB1}"/>
                </a:ext>
              </a:extLst>
            </p:cNvPr>
            <p:cNvSpPr>
              <a:spLocks noChangeArrowheads="1"/>
            </p:cNvSpPr>
            <p:nvPr/>
          </p:nvSpPr>
          <p:spPr bwMode="auto">
            <a:xfrm>
              <a:off x="1514" y="1788"/>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18" name="Oval 8">
              <a:extLst>
                <a:ext uri="{FF2B5EF4-FFF2-40B4-BE49-F238E27FC236}">
                  <a16:creationId xmlns:a16="http://schemas.microsoft.com/office/drawing/2014/main" id="{FEF7E9BE-A981-4A73-895C-AC99A45C8D78}"/>
                </a:ext>
              </a:extLst>
            </p:cNvPr>
            <p:cNvSpPr>
              <a:spLocks noChangeArrowheads="1"/>
            </p:cNvSpPr>
            <p:nvPr/>
          </p:nvSpPr>
          <p:spPr bwMode="auto">
            <a:xfrm>
              <a:off x="1196"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19" name="Line 9">
              <a:extLst>
                <a:ext uri="{FF2B5EF4-FFF2-40B4-BE49-F238E27FC236}">
                  <a16:creationId xmlns:a16="http://schemas.microsoft.com/office/drawing/2014/main" id="{CB1DB5E6-6339-40F7-B158-72FB516A19F7}"/>
                </a:ext>
              </a:extLst>
            </p:cNvPr>
            <p:cNvSpPr>
              <a:spLocks noChangeShapeType="1"/>
            </p:cNvSpPr>
            <p:nvPr/>
          </p:nvSpPr>
          <p:spPr bwMode="auto">
            <a:xfrm>
              <a:off x="720" y="2244"/>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420" name="Oval 10">
              <a:extLst>
                <a:ext uri="{FF2B5EF4-FFF2-40B4-BE49-F238E27FC236}">
                  <a16:creationId xmlns:a16="http://schemas.microsoft.com/office/drawing/2014/main" id="{D2CCDD57-AEF8-4184-A980-182079DBFC9D}"/>
                </a:ext>
              </a:extLst>
            </p:cNvPr>
            <p:cNvSpPr>
              <a:spLocks noChangeArrowheads="1"/>
            </p:cNvSpPr>
            <p:nvPr/>
          </p:nvSpPr>
          <p:spPr bwMode="auto">
            <a:xfrm>
              <a:off x="1990"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21" name="Oval 11">
              <a:extLst>
                <a:ext uri="{FF2B5EF4-FFF2-40B4-BE49-F238E27FC236}">
                  <a16:creationId xmlns:a16="http://schemas.microsoft.com/office/drawing/2014/main" id="{B5EDFE2D-BD30-46AA-8104-B613184362FF}"/>
                </a:ext>
              </a:extLst>
            </p:cNvPr>
            <p:cNvSpPr>
              <a:spLocks noChangeArrowheads="1"/>
            </p:cNvSpPr>
            <p:nvPr/>
          </p:nvSpPr>
          <p:spPr bwMode="auto">
            <a:xfrm>
              <a:off x="2228"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22" name="Oval 12">
              <a:extLst>
                <a:ext uri="{FF2B5EF4-FFF2-40B4-BE49-F238E27FC236}">
                  <a16:creationId xmlns:a16="http://schemas.microsoft.com/office/drawing/2014/main" id="{44EBF86F-D96A-43BD-9DA5-29694DBDF788}"/>
                </a:ext>
              </a:extLst>
            </p:cNvPr>
            <p:cNvSpPr>
              <a:spLocks noChangeArrowheads="1"/>
            </p:cNvSpPr>
            <p:nvPr/>
          </p:nvSpPr>
          <p:spPr bwMode="auto">
            <a:xfrm>
              <a:off x="1514" y="2160"/>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23" name="Oval 13">
              <a:extLst>
                <a:ext uri="{FF2B5EF4-FFF2-40B4-BE49-F238E27FC236}">
                  <a16:creationId xmlns:a16="http://schemas.microsoft.com/office/drawing/2014/main" id="{834BDDC9-EBCD-455C-817A-9312D4804C88}"/>
                </a:ext>
              </a:extLst>
            </p:cNvPr>
            <p:cNvSpPr>
              <a:spLocks noChangeArrowheads="1"/>
            </p:cNvSpPr>
            <p:nvPr/>
          </p:nvSpPr>
          <p:spPr bwMode="auto">
            <a:xfrm>
              <a:off x="1196"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24" name="Freeform 14">
              <a:extLst>
                <a:ext uri="{FF2B5EF4-FFF2-40B4-BE49-F238E27FC236}">
                  <a16:creationId xmlns:a16="http://schemas.microsoft.com/office/drawing/2014/main" id="{E4FFF209-9402-408B-A49E-0EF0D217BFA7}"/>
                </a:ext>
              </a:extLst>
            </p:cNvPr>
            <p:cNvSpPr>
              <a:spLocks/>
            </p:cNvSpPr>
            <p:nvPr/>
          </p:nvSpPr>
          <p:spPr bwMode="auto">
            <a:xfrm>
              <a:off x="1196" y="2244"/>
              <a:ext cx="635" cy="168"/>
            </a:xfrm>
            <a:custGeom>
              <a:avLst/>
              <a:gdLst>
                <a:gd name="T0" fmla="*/ 0 w 384"/>
                <a:gd name="T1" fmla="*/ 0 h 96"/>
                <a:gd name="T2" fmla="*/ 363979 w 384"/>
                <a:gd name="T3" fmla="*/ 424904 h 96"/>
                <a:gd name="T4" fmla="*/ 7260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25" name="Freeform 15">
              <a:extLst>
                <a:ext uri="{FF2B5EF4-FFF2-40B4-BE49-F238E27FC236}">
                  <a16:creationId xmlns:a16="http://schemas.microsoft.com/office/drawing/2014/main" id="{2AE39AFC-A85C-4BA2-B319-B78F9766AA0D}"/>
                </a:ext>
              </a:extLst>
            </p:cNvPr>
            <p:cNvSpPr>
              <a:spLocks/>
            </p:cNvSpPr>
            <p:nvPr/>
          </p:nvSpPr>
          <p:spPr bwMode="auto">
            <a:xfrm flipH="1">
              <a:off x="1038" y="2244"/>
              <a:ext cx="952" cy="252"/>
            </a:xfrm>
            <a:custGeom>
              <a:avLst/>
              <a:gdLst>
                <a:gd name="T0" fmla="*/ 0 w 384"/>
                <a:gd name="T1" fmla="*/ 0 h 96"/>
                <a:gd name="T2" fmla="*/ 157697295 w 384"/>
                <a:gd name="T3" fmla="*/ 185696217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26" name="Oval 16">
              <a:extLst>
                <a:ext uri="{FF2B5EF4-FFF2-40B4-BE49-F238E27FC236}">
                  <a16:creationId xmlns:a16="http://schemas.microsoft.com/office/drawing/2014/main" id="{9DC85B7D-A600-4FAA-B280-7EB969D6FBE8}"/>
                </a:ext>
              </a:extLst>
            </p:cNvPr>
            <p:cNvSpPr>
              <a:spLocks noChangeArrowheads="1"/>
            </p:cNvSpPr>
            <p:nvPr/>
          </p:nvSpPr>
          <p:spPr bwMode="auto">
            <a:xfrm>
              <a:off x="1038"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27" name="Oval 17">
              <a:extLst>
                <a:ext uri="{FF2B5EF4-FFF2-40B4-BE49-F238E27FC236}">
                  <a16:creationId xmlns:a16="http://schemas.microsoft.com/office/drawing/2014/main" id="{AF9B86E1-C10D-4547-9262-E38F129D17EE}"/>
                </a:ext>
              </a:extLst>
            </p:cNvPr>
            <p:cNvSpPr>
              <a:spLocks noChangeArrowheads="1"/>
            </p:cNvSpPr>
            <p:nvPr/>
          </p:nvSpPr>
          <p:spPr bwMode="auto">
            <a:xfrm>
              <a:off x="1752"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28" name="Freeform 18">
              <a:extLst>
                <a:ext uri="{FF2B5EF4-FFF2-40B4-BE49-F238E27FC236}">
                  <a16:creationId xmlns:a16="http://schemas.microsoft.com/office/drawing/2014/main" id="{EA8141AD-12D6-4AF6-8A52-DE7F9BD99751}"/>
                </a:ext>
              </a:extLst>
            </p:cNvPr>
            <p:cNvSpPr>
              <a:spLocks/>
            </p:cNvSpPr>
            <p:nvPr/>
          </p:nvSpPr>
          <p:spPr bwMode="auto">
            <a:xfrm>
              <a:off x="1514" y="2244"/>
              <a:ext cx="952" cy="168"/>
            </a:xfrm>
            <a:custGeom>
              <a:avLst/>
              <a:gdLst>
                <a:gd name="T0" fmla="*/ 0 w 384"/>
                <a:gd name="T1" fmla="*/ 0 h 96"/>
                <a:gd name="T2" fmla="*/ 157697295 w 384"/>
                <a:gd name="T3" fmla="*/ 424904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29" name="Oval 19">
              <a:extLst>
                <a:ext uri="{FF2B5EF4-FFF2-40B4-BE49-F238E27FC236}">
                  <a16:creationId xmlns:a16="http://schemas.microsoft.com/office/drawing/2014/main" id="{DD381B76-5CAD-45A9-B968-91A73CF39062}"/>
                </a:ext>
              </a:extLst>
            </p:cNvPr>
            <p:cNvSpPr>
              <a:spLocks noChangeArrowheads="1"/>
            </p:cNvSpPr>
            <p:nvPr/>
          </p:nvSpPr>
          <p:spPr bwMode="auto">
            <a:xfrm>
              <a:off x="2466" y="2160"/>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30" name="Freeform 20">
              <a:extLst>
                <a:ext uri="{FF2B5EF4-FFF2-40B4-BE49-F238E27FC236}">
                  <a16:creationId xmlns:a16="http://schemas.microsoft.com/office/drawing/2014/main" id="{9DD6F7EC-616C-4F7A-BEB5-9B2397BFE5EA}"/>
                </a:ext>
              </a:extLst>
            </p:cNvPr>
            <p:cNvSpPr>
              <a:spLocks/>
            </p:cNvSpPr>
            <p:nvPr/>
          </p:nvSpPr>
          <p:spPr bwMode="auto">
            <a:xfrm flipH="1">
              <a:off x="1355" y="2244"/>
              <a:ext cx="873" cy="252"/>
            </a:xfrm>
            <a:custGeom>
              <a:avLst/>
              <a:gdLst>
                <a:gd name="T0" fmla="*/ 0 w 384"/>
                <a:gd name="T1" fmla="*/ 0 h 96"/>
                <a:gd name="T2" fmla="*/ 43043190 w 384"/>
                <a:gd name="T3" fmla="*/ 185696217 h 96"/>
                <a:gd name="T4" fmla="*/ 8603075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31" name="Oval 21">
              <a:extLst>
                <a:ext uri="{FF2B5EF4-FFF2-40B4-BE49-F238E27FC236}">
                  <a16:creationId xmlns:a16="http://schemas.microsoft.com/office/drawing/2014/main" id="{8254B629-9FEA-43E9-A3FD-7A1CABED4D55}"/>
                </a:ext>
              </a:extLst>
            </p:cNvPr>
            <p:cNvSpPr>
              <a:spLocks noChangeArrowheads="1"/>
            </p:cNvSpPr>
            <p:nvPr/>
          </p:nvSpPr>
          <p:spPr bwMode="auto">
            <a:xfrm>
              <a:off x="1355"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32" name="Line 22">
              <a:extLst>
                <a:ext uri="{FF2B5EF4-FFF2-40B4-BE49-F238E27FC236}">
                  <a16:creationId xmlns:a16="http://schemas.microsoft.com/office/drawing/2014/main" id="{DB903478-CC33-4C4C-8DDD-28DA18A044DA}"/>
                </a:ext>
              </a:extLst>
            </p:cNvPr>
            <p:cNvSpPr>
              <a:spLocks noChangeShapeType="1"/>
            </p:cNvSpPr>
            <p:nvPr/>
          </p:nvSpPr>
          <p:spPr bwMode="auto">
            <a:xfrm>
              <a:off x="720" y="2640"/>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433" name="Oval 23">
              <a:extLst>
                <a:ext uri="{FF2B5EF4-FFF2-40B4-BE49-F238E27FC236}">
                  <a16:creationId xmlns:a16="http://schemas.microsoft.com/office/drawing/2014/main" id="{EA96AD99-72F2-4B96-9C07-7B326A565D17}"/>
                </a:ext>
              </a:extLst>
            </p:cNvPr>
            <p:cNvSpPr>
              <a:spLocks noChangeArrowheads="1"/>
            </p:cNvSpPr>
            <p:nvPr/>
          </p:nvSpPr>
          <p:spPr bwMode="auto">
            <a:xfrm>
              <a:off x="1038"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34" name="Oval 24">
              <a:extLst>
                <a:ext uri="{FF2B5EF4-FFF2-40B4-BE49-F238E27FC236}">
                  <a16:creationId xmlns:a16="http://schemas.microsoft.com/office/drawing/2014/main" id="{75F6761C-8837-446D-A468-70BB350B2B90}"/>
                </a:ext>
              </a:extLst>
            </p:cNvPr>
            <p:cNvSpPr>
              <a:spLocks noChangeArrowheads="1"/>
            </p:cNvSpPr>
            <p:nvPr/>
          </p:nvSpPr>
          <p:spPr bwMode="auto">
            <a:xfrm>
              <a:off x="1752"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35" name="Oval 25">
              <a:extLst>
                <a:ext uri="{FF2B5EF4-FFF2-40B4-BE49-F238E27FC236}">
                  <a16:creationId xmlns:a16="http://schemas.microsoft.com/office/drawing/2014/main" id="{DEFBD158-9BD7-4698-8209-7952DC7E20D4}"/>
                </a:ext>
              </a:extLst>
            </p:cNvPr>
            <p:cNvSpPr>
              <a:spLocks noChangeArrowheads="1"/>
            </p:cNvSpPr>
            <p:nvPr/>
          </p:nvSpPr>
          <p:spPr bwMode="auto">
            <a:xfrm>
              <a:off x="2466" y="2556"/>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36" name="Oval 26">
              <a:extLst>
                <a:ext uri="{FF2B5EF4-FFF2-40B4-BE49-F238E27FC236}">
                  <a16:creationId xmlns:a16="http://schemas.microsoft.com/office/drawing/2014/main" id="{817E371D-E08E-448B-9706-5332D821B954}"/>
                </a:ext>
              </a:extLst>
            </p:cNvPr>
            <p:cNvSpPr>
              <a:spLocks noChangeArrowheads="1"/>
            </p:cNvSpPr>
            <p:nvPr/>
          </p:nvSpPr>
          <p:spPr bwMode="auto">
            <a:xfrm>
              <a:off x="1355"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37" name="Line 27">
              <a:extLst>
                <a:ext uri="{FF2B5EF4-FFF2-40B4-BE49-F238E27FC236}">
                  <a16:creationId xmlns:a16="http://schemas.microsoft.com/office/drawing/2014/main" id="{8214B402-64E9-4E6A-B3D7-F29AFDEA48C7}"/>
                </a:ext>
              </a:extLst>
            </p:cNvPr>
            <p:cNvSpPr>
              <a:spLocks noChangeShapeType="1"/>
            </p:cNvSpPr>
            <p:nvPr/>
          </p:nvSpPr>
          <p:spPr bwMode="auto">
            <a:xfrm>
              <a:off x="720" y="1344"/>
              <a:ext cx="0" cy="1968"/>
            </a:xfrm>
            <a:prstGeom prst="line">
              <a:avLst/>
            </a:prstGeom>
            <a:noFill/>
            <a:ln w="9525" cap="rnd">
              <a:solidFill>
                <a:srgbClr val="80808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58438" name="Line 28">
              <a:extLst>
                <a:ext uri="{FF2B5EF4-FFF2-40B4-BE49-F238E27FC236}">
                  <a16:creationId xmlns:a16="http://schemas.microsoft.com/office/drawing/2014/main" id="{D6852C46-F51D-4E97-AA81-95DD5320060C}"/>
                </a:ext>
              </a:extLst>
            </p:cNvPr>
            <p:cNvSpPr>
              <a:spLocks noChangeShapeType="1"/>
            </p:cNvSpPr>
            <p:nvPr/>
          </p:nvSpPr>
          <p:spPr bwMode="auto">
            <a:xfrm>
              <a:off x="720" y="2976"/>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439" name="Oval 29">
              <a:extLst>
                <a:ext uri="{FF2B5EF4-FFF2-40B4-BE49-F238E27FC236}">
                  <a16:creationId xmlns:a16="http://schemas.microsoft.com/office/drawing/2014/main" id="{70130BAD-998C-4688-ADFE-1DD6601A1A93}"/>
                </a:ext>
              </a:extLst>
            </p:cNvPr>
            <p:cNvSpPr>
              <a:spLocks noChangeArrowheads="1"/>
            </p:cNvSpPr>
            <p:nvPr/>
          </p:nvSpPr>
          <p:spPr bwMode="auto">
            <a:xfrm>
              <a:off x="1038" y="2892"/>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40" name="Text Box 30">
              <a:extLst>
                <a:ext uri="{FF2B5EF4-FFF2-40B4-BE49-F238E27FC236}">
                  <a16:creationId xmlns:a16="http://schemas.microsoft.com/office/drawing/2014/main" id="{2C9C7FA0-55CC-4FE4-8025-F0A916131C99}"/>
                </a:ext>
              </a:extLst>
            </p:cNvPr>
            <p:cNvSpPr txBox="1">
              <a:spLocks noChangeArrowheads="1"/>
            </p:cNvSpPr>
            <p:nvPr/>
          </p:nvSpPr>
          <p:spPr bwMode="auto">
            <a:xfrm>
              <a:off x="1046" y="1146"/>
              <a:ext cx="126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b="1">
                  <a:latin typeface="Courier New" panose="02070309020205020404" pitchFamily="49" charset="0"/>
                </a:rPr>
                <a:t>Document 1</a:t>
              </a:r>
            </a:p>
          </p:txBody>
        </p:sp>
      </p:grpSp>
      <p:grpSp>
        <p:nvGrpSpPr>
          <p:cNvPr id="58371" name="Group 31">
            <a:extLst>
              <a:ext uri="{FF2B5EF4-FFF2-40B4-BE49-F238E27FC236}">
                <a16:creationId xmlns:a16="http://schemas.microsoft.com/office/drawing/2014/main" id="{DF4C2706-3357-4653-A7A6-52978F7CDCB8}"/>
              </a:ext>
            </a:extLst>
          </p:cNvPr>
          <p:cNvGrpSpPr>
            <a:grpSpLocks/>
          </p:cNvGrpSpPr>
          <p:nvPr/>
        </p:nvGrpSpPr>
        <p:grpSpPr bwMode="auto">
          <a:xfrm>
            <a:off x="5105400" y="3352800"/>
            <a:ext cx="3276600" cy="542925"/>
            <a:chOff x="3216" y="2112"/>
            <a:chExt cx="2064" cy="342"/>
          </a:xfrm>
        </p:grpSpPr>
        <p:sp>
          <p:nvSpPr>
            <p:cNvPr id="58400" name="Line 32">
              <a:extLst>
                <a:ext uri="{FF2B5EF4-FFF2-40B4-BE49-F238E27FC236}">
                  <a16:creationId xmlns:a16="http://schemas.microsoft.com/office/drawing/2014/main" id="{E8BD557C-9730-40CB-978D-AFEA06249E5D}"/>
                </a:ext>
              </a:extLst>
            </p:cNvPr>
            <p:cNvSpPr>
              <a:spLocks noChangeShapeType="1"/>
            </p:cNvSpPr>
            <p:nvPr/>
          </p:nvSpPr>
          <p:spPr bwMode="auto">
            <a:xfrm>
              <a:off x="3216" y="2202"/>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58401" name="Group 33">
              <a:extLst>
                <a:ext uri="{FF2B5EF4-FFF2-40B4-BE49-F238E27FC236}">
                  <a16:creationId xmlns:a16="http://schemas.microsoft.com/office/drawing/2014/main" id="{2D5D82B9-C2D8-4658-851D-BCAD1C5C509C}"/>
                </a:ext>
              </a:extLst>
            </p:cNvPr>
            <p:cNvGrpSpPr>
              <a:grpSpLocks/>
            </p:cNvGrpSpPr>
            <p:nvPr/>
          </p:nvGrpSpPr>
          <p:grpSpPr bwMode="auto">
            <a:xfrm flipH="1">
              <a:off x="3744" y="2112"/>
              <a:ext cx="1248" cy="342"/>
              <a:chOff x="3534" y="2118"/>
              <a:chExt cx="1508" cy="336"/>
            </a:xfrm>
          </p:grpSpPr>
          <p:sp>
            <p:nvSpPr>
              <p:cNvPr id="58402" name="Oval 34">
                <a:extLst>
                  <a:ext uri="{FF2B5EF4-FFF2-40B4-BE49-F238E27FC236}">
                    <a16:creationId xmlns:a16="http://schemas.microsoft.com/office/drawing/2014/main" id="{63012486-6EF2-4B89-B088-BD3E1CD0C275}"/>
                  </a:ext>
                </a:extLst>
              </p:cNvPr>
              <p:cNvSpPr>
                <a:spLocks noChangeArrowheads="1"/>
              </p:cNvSpPr>
              <p:nvPr/>
            </p:nvSpPr>
            <p:spPr bwMode="auto">
              <a:xfrm>
                <a:off x="4486" y="211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03" name="Oval 35">
                <a:extLst>
                  <a:ext uri="{FF2B5EF4-FFF2-40B4-BE49-F238E27FC236}">
                    <a16:creationId xmlns:a16="http://schemas.microsoft.com/office/drawing/2014/main" id="{09B97024-C922-4E33-96ED-54775690AD3E}"/>
                  </a:ext>
                </a:extLst>
              </p:cNvPr>
              <p:cNvSpPr>
                <a:spLocks noChangeArrowheads="1"/>
              </p:cNvSpPr>
              <p:nvPr/>
            </p:nvSpPr>
            <p:spPr bwMode="auto">
              <a:xfrm>
                <a:off x="4724" y="211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04" name="Oval 36">
                <a:extLst>
                  <a:ext uri="{FF2B5EF4-FFF2-40B4-BE49-F238E27FC236}">
                    <a16:creationId xmlns:a16="http://schemas.microsoft.com/office/drawing/2014/main" id="{85D18626-27DE-43BE-9711-4CC9F6BE4172}"/>
                  </a:ext>
                </a:extLst>
              </p:cNvPr>
              <p:cNvSpPr>
                <a:spLocks noChangeArrowheads="1"/>
              </p:cNvSpPr>
              <p:nvPr/>
            </p:nvSpPr>
            <p:spPr bwMode="auto">
              <a:xfrm>
                <a:off x="4010" y="2118"/>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05" name="Oval 37">
                <a:extLst>
                  <a:ext uri="{FF2B5EF4-FFF2-40B4-BE49-F238E27FC236}">
                    <a16:creationId xmlns:a16="http://schemas.microsoft.com/office/drawing/2014/main" id="{4A7EB08B-0468-4340-B479-EB80FC1D5CED}"/>
                  </a:ext>
                </a:extLst>
              </p:cNvPr>
              <p:cNvSpPr>
                <a:spLocks noChangeArrowheads="1"/>
              </p:cNvSpPr>
              <p:nvPr/>
            </p:nvSpPr>
            <p:spPr bwMode="auto">
              <a:xfrm>
                <a:off x="3692" y="211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06" name="Freeform 38">
                <a:extLst>
                  <a:ext uri="{FF2B5EF4-FFF2-40B4-BE49-F238E27FC236}">
                    <a16:creationId xmlns:a16="http://schemas.microsoft.com/office/drawing/2014/main" id="{90125434-B18E-44D7-B884-25155AF19080}"/>
                  </a:ext>
                </a:extLst>
              </p:cNvPr>
              <p:cNvSpPr>
                <a:spLocks/>
              </p:cNvSpPr>
              <p:nvPr/>
            </p:nvSpPr>
            <p:spPr bwMode="auto">
              <a:xfrm>
                <a:off x="3692" y="2202"/>
                <a:ext cx="635" cy="168"/>
              </a:xfrm>
              <a:custGeom>
                <a:avLst/>
                <a:gdLst>
                  <a:gd name="T0" fmla="*/ 0 w 384"/>
                  <a:gd name="T1" fmla="*/ 0 h 96"/>
                  <a:gd name="T2" fmla="*/ 363979 w 384"/>
                  <a:gd name="T3" fmla="*/ 424904 h 96"/>
                  <a:gd name="T4" fmla="*/ 7260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07" name="Freeform 39">
                <a:extLst>
                  <a:ext uri="{FF2B5EF4-FFF2-40B4-BE49-F238E27FC236}">
                    <a16:creationId xmlns:a16="http://schemas.microsoft.com/office/drawing/2014/main" id="{C8ABC927-DD54-4D12-B958-2150E8661BA7}"/>
                  </a:ext>
                </a:extLst>
              </p:cNvPr>
              <p:cNvSpPr>
                <a:spLocks/>
              </p:cNvSpPr>
              <p:nvPr/>
            </p:nvSpPr>
            <p:spPr bwMode="auto">
              <a:xfrm flipH="1">
                <a:off x="3534" y="2202"/>
                <a:ext cx="952" cy="252"/>
              </a:xfrm>
              <a:custGeom>
                <a:avLst/>
                <a:gdLst>
                  <a:gd name="T0" fmla="*/ 0 w 384"/>
                  <a:gd name="T1" fmla="*/ 0 h 96"/>
                  <a:gd name="T2" fmla="*/ 157697295 w 384"/>
                  <a:gd name="T3" fmla="*/ 185696217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08" name="Oval 40">
                <a:extLst>
                  <a:ext uri="{FF2B5EF4-FFF2-40B4-BE49-F238E27FC236}">
                    <a16:creationId xmlns:a16="http://schemas.microsoft.com/office/drawing/2014/main" id="{D78E3D7C-55D7-4BC7-8745-60D46718A575}"/>
                  </a:ext>
                </a:extLst>
              </p:cNvPr>
              <p:cNvSpPr>
                <a:spLocks noChangeArrowheads="1"/>
              </p:cNvSpPr>
              <p:nvPr/>
            </p:nvSpPr>
            <p:spPr bwMode="auto">
              <a:xfrm>
                <a:off x="3534" y="2118"/>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09" name="Oval 41">
                <a:extLst>
                  <a:ext uri="{FF2B5EF4-FFF2-40B4-BE49-F238E27FC236}">
                    <a16:creationId xmlns:a16="http://schemas.microsoft.com/office/drawing/2014/main" id="{5F328CE1-244E-4C6B-B8FC-EAD986251FF5}"/>
                  </a:ext>
                </a:extLst>
              </p:cNvPr>
              <p:cNvSpPr>
                <a:spLocks noChangeArrowheads="1"/>
              </p:cNvSpPr>
              <p:nvPr/>
            </p:nvSpPr>
            <p:spPr bwMode="auto">
              <a:xfrm>
                <a:off x="4248" y="2118"/>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10" name="Freeform 42">
                <a:extLst>
                  <a:ext uri="{FF2B5EF4-FFF2-40B4-BE49-F238E27FC236}">
                    <a16:creationId xmlns:a16="http://schemas.microsoft.com/office/drawing/2014/main" id="{168BA274-AC79-4C05-A863-78AF540F3858}"/>
                  </a:ext>
                </a:extLst>
              </p:cNvPr>
              <p:cNvSpPr>
                <a:spLocks/>
              </p:cNvSpPr>
              <p:nvPr/>
            </p:nvSpPr>
            <p:spPr bwMode="auto">
              <a:xfrm>
                <a:off x="4010" y="2202"/>
                <a:ext cx="952" cy="168"/>
              </a:xfrm>
              <a:custGeom>
                <a:avLst/>
                <a:gdLst>
                  <a:gd name="T0" fmla="*/ 0 w 384"/>
                  <a:gd name="T1" fmla="*/ 0 h 96"/>
                  <a:gd name="T2" fmla="*/ 157697295 w 384"/>
                  <a:gd name="T3" fmla="*/ 424904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11" name="Oval 43">
                <a:extLst>
                  <a:ext uri="{FF2B5EF4-FFF2-40B4-BE49-F238E27FC236}">
                    <a16:creationId xmlns:a16="http://schemas.microsoft.com/office/drawing/2014/main" id="{D60EED92-AD55-49B1-9504-77630D02EA04}"/>
                  </a:ext>
                </a:extLst>
              </p:cNvPr>
              <p:cNvSpPr>
                <a:spLocks noChangeArrowheads="1"/>
              </p:cNvSpPr>
              <p:nvPr/>
            </p:nvSpPr>
            <p:spPr bwMode="auto">
              <a:xfrm>
                <a:off x="4962" y="2118"/>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412" name="Freeform 44">
                <a:extLst>
                  <a:ext uri="{FF2B5EF4-FFF2-40B4-BE49-F238E27FC236}">
                    <a16:creationId xmlns:a16="http://schemas.microsoft.com/office/drawing/2014/main" id="{BE6729A1-4EF5-47C7-980F-E02FA36E2E47}"/>
                  </a:ext>
                </a:extLst>
              </p:cNvPr>
              <p:cNvSpPr>
                <a:spLocks/>
              </p:cNvSpPr>
              <p:nvPr/>
            </p:nvSpPr>
            <p:spPr bwMode="auto">
              <a:xfrm flipH="1">
                <a:off x="3851" y="2202"/>
                <a:ext cx="873" cy="252"/>
              </a:xfrm>
              <a:custGeom>
                <a:avLst/>
                <a:gdLst>
                  <a:gd name="T0" fmla="*/ 0 w 384"/>
                  <a:gd name="T1" fmla="*/ 0 h 96"/>
                  <a:gd name="T2" fmla="*/ 43043190 w 384"/>
                  <a:gd name="T3" fmla="*/ 185696217 h 96"/>
                  <a:gd name="T4" fmla="*/ 8603075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8413" name="Oval 45">
                <a:extLst>
                  <a:ext uri="{FF2B5EF4-FFF2-40B4-BE49-F238E27FC236}">
                    <a16:creationId xmlns:a16="http://schemas.microsoft.com/office/drawing/2014/main" id="{315134C0-FB3E-4AD4-92DA-B63310A5967A}"/>
                  </a:ext>
                </a:extLst>
              </p:cNvPr>
              <p:cNvSpPr>
                <a:spLocks noChangeArrowheads="1"/>
              </p:cNvSpPr>
              <p:nvPr/>
            </p:nvSpPr>
            <p:spPr bwMode="auto">
              <a:xfrm>
                <a:off x="3851" y="2118"/>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grpSp>
      </p:grpSp>
      <p:sp>
        <p:nvSpPr>
          <p:cNvPr id="58372" name="Line 46">
            <a:extLst>
              <a:ext uri="{FF2B5EF4-FFF2-40B4-BE49-F238E27FC236}">
                <a16:creationId xmlns:a16="http://schemas.microsoft.com/office/drawing/2014/main" id="{00C5023D-C59A-472B-96CC-65862CB776A1}"/>
              </a:ext>
            </a:extLst>
          </p:cNvPr>
          <p:cNvSpPr>
            <a:spLocks noChangeShapeType="1"/>
          </p:cNvSpPr>
          <p:nvPr/>
        </p:nvSpPr>
        <p:spPr bwMode="auto">
          <a:xfrm>
            <a:off x="5105400" y="2066925"/>
            <a:ext cx="0" cy="3124200"/>
          </a:xfrm>
          <a:prstGeom prst="line">
            <a:avLst/>
          </a:prstGeom>
          <a:noFill/>
          <a:ln w="9525" cap="rnd">
            <a:solidFill>
              <a:srgbClr val="80808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58373" name="Text Box 47">
            <a:extLst>
              <a:ext uri="{FF2B5EF4-FFF2-40B4-BE49-F238E27FC236}">
                <a16:creationId xmlns:a16="http://schemas.microsoft.com/office/drawing/2014/main" id="{EA3C9BB4-5D5F-457C-A4A0-0A9543F33BC4}"/>
              </a:ext>
            </a:extLst>
          </p:cNvPr>
          <p:cNvSpPr txBox="1">
            <a:spLocks noChangeArrowheads="1"/>
          </p:cNvSpPr>
          <p:nvPr/>
        </p:nvSpPr>
        <p:spPr bwMode="auto">
          <a:xfrm>
            <a:off x="5622925" y="1752600"/>
            <a:ext cx="2009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b="1">
                <a:latin typeface="Courier New" panose="02070309020205020404" pitchFamily="49" charset="0"/>
              </a:rPr>
              <a:t>Document 2</a:t>
            </a:r>
          </a:p>
        </p:txBody>
      </p:sp>
      <p:sp>
        <p:nvSpPr>
          <p:cNvPr id="58374" name="Line 48">
            <a:extLst>
              <a:ext uri="{FF2B5EF4-FFF2-40B4-BE49-F238E27FC236}">
                <a16:creationId xmlns:a16="http://schemas.microsoft.com/office/drawing/2014/main" id="{117CE8CA-3DBF-4F64-A55E-9BE538C20CBC}"/>
              </a:ext>
            </a:extLst>
          </p:cNvPr>
          <p:cNvSpPr>
            <a:spLocks noChangeShapeType="1"/>
          </p:cNvSpPr>
          <p:nvPr/>
        </p:nvSpPr>
        <p:spPr bwMode="auto">
          <a:xfrm>
            <a:off x="5105400" y="2962275"/>
            <a:ext cx="3276600"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375" name="Oval 49">
            <a:extLst>
              <a:ext uri="{FF2B5EF4-FFF2-40B4-BE49-F238E27FC236}">
                <a16:creationId xmlns:a16="http://schemas.microsoft.com/office/drawing/2014/main" id="{4DB4A2B5-FE94-42C8-9EE3-A14DC4EDB935}"/>
              </a:ext>
            </a:extLst>
          </p:cNvPr>
          <p:cNvSpPr>
            <a:spLocks noChangeArrowheads="1"/>
          </p:cNvSpPr>
          <p:nvPr/>
        </p:nvSpPr>
        <p:spPr bwMode="auto">
          <a:xfrm flipH="1">
            <a:off x="6569075" y="2819400"/>
            <a:ext cx="104775" cy="136525"/>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76" name="Oval 50">
            <a:extLst>
              <a:ext uri="{FF2B5EF4-FFF2-40B4-BE49-F238E27FC236}">
                <a16:creationId xmlns:a16="http://schemas.microsoft.com/office/drawing/2014/main" id="{6C13E616-9BF9-4B3F-86FF-1B3253ADB520}"/>
              </a:ext>
            </a:extLst>
          </p:cNvPr>
          <p:cNvSpPr>
            <a:spLocks noChangeArrowheads="1"/>
          </p:cNvSpPr>
          <p:nvPr/>
        </p:nvSpPr>
        <p:spPr bwMode="auto">
          <a:xfrm flipH="1">
            <a:off x="6256338" y="2819400"/>
            <a:ext cx="104775" cy="136525"/>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77" name="Oval 51">
            <a:extLst>
              <a:ext uri="{FF2B5EF4-FFF2-40B4-BE49-F238E27FC236}">
                <a16:creationId xmlns:a16="http://schemas.microsoft.com/office/drawing/2014/main" id="{B8460F36-2D8E-4773-806B-A0037BC67CB0}"/>
              </a:ext>
            </a:extLst>
          </p:cNvPr>
          <p:cNvSpPr>
            <a:spLocks noChangeArrowheads="1"/>
          </p:cNvSpPr>
          <p:nvPr/>
        </p:nvSpPr>
        <p:spPr bwMode="auto">
          <a:xfrm flipH="1">
            <a:off x="7196138" y="2819400"/>
            <a:ext cx="103187" cy="136525"/>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78" name="Oval 52">
            <a:extLst>
              <a:ext uri="{FF2B5EF4-FFF2-40B4-BE49-F238E27FC236}">
                <a16:creationId xmlns:a16="http://schemas.microsoft.com/office/drawing/2014/main" id="{E6CB4E98-72D1-48C0-994D-6CF8D26441CB}"/>
              </a:ext>
            </a:extLst>
          </p:cNvPr>
          <p:cNvSpPr>
            <a:spLocks noChangeArrowheads="1"/>
          </p:cNvSpPr>
          <p:nvPr/>
        </p:nvSpPr>
        <p:spPr bwMode="auto">
          <a:xfrm flipH="1">
            <a:off x="7612063" y="2819400"/>
            <a:ext cx="104775" cy="136525"/>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79" name="Line 53">
            <a:extLst>
              <a:ext uri="{FF2B5EF4-FFF2-40B4-BE49-F238E27FC236}">
                <a16:creationId xmlns:a16="http://schemas.microsoft.com/office/drawing/2014/main" id="{6B8C40BE-B03E-4AAC-B71D-74CB0CC8A77B}"/>
              </a:ext>
            </a:extLst>
          </p:cNvPr>
          <p:cNvSpPr>
            <a:spLocks noChangeShapeType="1"/>
          </p:cNvSpPr>
          <p:nvPr/>
        </p:nvSpPr>
        <p:spPr bwMode="auto">
          <a:xfrm>
            <a:off x="5105400" y="4181475"/>
            <a:ext cx="3276600"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380" name="Oval 54">
            <a:extLst>
              <a:ext uri="{FF2B5EF4-FFF2-40B4-BE49-F238E27FC236}">
                <a16:creationId xmlns:a16="http://schemas.microsoft.com/office/drawing/2014/main" id="{06ACCEFB-10B8-439E-B87A-5A0BCA998264}"/>
              </a:ext>
            </a:extLst>
          </p:cNvPr>
          <p:cNvSpPr>
            <a:spLocks noChangeArrowheads="1"/>
          </p:cNvSpPr>
          <p:nvPr/>
        </p:nvSpPr>
        <p:spPr bwMode="auto">
          <a:xfrm flipH="1">
            <a:off x="7821613" y="4038600"/>
            <a:ext cx="103187" cy="136525"/>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81" name="Oval 55">
            <a:extLst>
              <a:ext uri="{FF2B5EF4-FFF2-40B4-BE49-F238E27FC236}">
                <a16:creationId xmlns:a16="http://schemas.microsoft.com/office/drawing/2014/main" id="{B49D062D-8C46-422F-9B2C-1277EBD277CB}"/>
              </a:ext>
            </a:extLst>
          </p:cNvPr>
          <p:cNvSpPr>
            <a:spLocks noChangeArrowheads="1"/>
          </p:cNvSpPr>
          <p:nvPr/>
        </p:nvSpPr>
        <p:spPr bwMode="auto">
          <a:xfrm flipH="1">
            <a:off x="6883400" y="4038600"/>
            <a:ext cx="103188" cy="136525"/>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82" name="Oval 56">
            <a:extLst>
              <a:ext uri="{FF2B5EF4-FFF2-40B4-BE49-F238E27FC236}">
                <a16:creationId xmlns:a16="http://schemas.microsoft.com/office/drawing/2014/main" id="{486F4BBE-68CC-400A-AABF-61BD17BD9635}"/>
              </a:ext>
            </a:extLst>
          </p:cNvPr>
          <p:cNvSpPr>
            <a:spLocks noChangeArrowheads="1"/>
          </p:cNvSpPr>
          <p:nvPr/>
        </p:nvSpPr>
        <p:spPr bwMode="auto">
          <a:xfrm flipH="1">
            <a:off x="5943600" y="4038600"/>
            <a:ext cx="104775" cy="136525"/>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83" name="Oval 57">
            <a:extLst>
              <a:ext uri="{FF2B5EF4-FFF2-40B4-BE49-F238E27FC236}">
                <a16:creationId xmlns:a16="http://schemas.microsoft.com/office/drawing/2014/main" id="{25C67EFF-8AB0-4E46-90A2-576D7D993B3F}"/>
              </a:ext>
            </a:extLst>
          </p:cNvPr>
          <p:cNvSpPr>
            <a:spLocks noChangeArrowheads="1"/>
          </p:cNvSpPr>
          <p:nvPr/>
        </p:nvSpPr>
        <p:spPr bwMode="auto">
          <a:xfrm flipH="1">
            <a:off x="7404100" y="4038600"/>
            <a:ext cx="104775" cy="136525"/>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84" name="Line 58">
            <a:extLst>
              <a:ext uri="{FF2B5EF4-FFF2-40B4-BE49-F238E27FC236}">
                <a16:creationId xmlns:a16="http://schemas.microsoft.com/office/drawing/2014/main" id="{91D2BEBC-BC1A-4BF5-89C0-4D39869B3CE9}"/>
              </a:ext>
            </a:extLst>
          </p:cNvPr>
          <p:cNvSpPr>
            <a:spLocks noChangeShapeType="1"/>
          </p:cNvSpPr>
          <p:nvPr/>
        </p:nvSpPr>
        <p:spPr bwMode="auto">
          <a:xfrm>
            <a:off x="5105400" y="4714875"/>
            <a:ext cx="3276600"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8385" name="Oval 59">
            <a:extLst>
              <a:ext uri="{FF2B5EF4-FFF2-40B4-BE49-F238E27FC236}">
                <a16:creationId xmlns:a16="http://schemas.microsoft.com/office/drawing/2014/main" id="{DEDE0371-C98B-4463-B24D-16BA1B898C6C}"/>
              </a:ext>
            </a:extLst>
          </p:cNvPr>
          <p:cNvSpPr>
            <a:spLocks noChangeArrowheads="1"/>
          </p:cNvSpPr>
          <p:nvPr/>
        </p:nvSpPr>
        <p:spPr bwMode="auto">
          <a:xfrm flipH="1">
            <a:off x="5943600" y="4572000"/>
            <a:ext cx="104775" cy="136525"/>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86" name="AutoShape 60">
            <a:extLst>
              <a:ext uri="{FF2B5EF4-FFF2-40B4-BE49-F238E27FC236}">
                <a16:creationId xmlns:a16="http://schemas.microsoft.com/office/drawing/2014/main" id="{E51FD752-6716-44DF-847B-4CB5CE2EA202}"/>
              </a:ext>
            </a:extLst>
          </p:cNvPr>
          <p:cNvSpPr>
            <a:spLocks/>
          </p:cNvSpPr>
          <p:nvPr/>
        </p:nvSpPr>
        <p:spPr bwMode="auto">
          <a:xfrm rot="5400000">
            <a:off x="3619500" y="2933700"/>
            <a:ext cx="457200" cy="4191000"/>
          </a:xfrm>
          <a:prstGeom prst="rightBracket">
            <a:avLst>
              <a:gd name="adj" fmla="val 458333"/>
            </a:avLst>
          </a:prstGeom>
          <a:noFill/>
          <a:ln w="28575">
            <a:solidFill>
              <a:schemeClr val="tx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8387" name="Text Box 61">
            <a:extLst>
              <a:ext uri="{FF2B5EF4-FFF2-40B4-BE49-F238E27FC236}">
                <a16:creationId xmlns:a16="http://schemas.microsoft.com/office/drawing/2014/main" id="{DF5C7D5E-45B1-4F8D-9B4A-F86DA7E046C9}"/>
              </a:ext>
            </a:extLst>
          </p:cNvPr>
          <p:cNvSpPr txBox="1">
            <a:spLocks noChangeArrowheads="1"/>
          </p:cNvSpPr>
          <p:nvPr/>
        </p:nvSpPr>
        <p:spPr bwMode="auto">
          <a:xfrm>
            <a:off x="4343400" y="27876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88" name="Text Box 62">
            <a:extLst>
              <a:ext uri="{FF2B5EF4-FFF2-40B4-BE49-F238E27FC236}">
                <a16:creationId xmlns:a16="http://schemas.microsoft.com/office/drawing/2014/main" id="{9619F11C-A9F0-4C77-B859-0855F1573C85}"/>
              </a:ext>
            </a:extLst>
          </p:cNvPr>
          <p:cNvSpPr txBox="1">
            <a:spLocks noChangeArrowheads="1"/>
          </p:cNvSpPr>
          <p:nvPr/>
        </p:nvSpPr>
        <p:spPr bwMode="auto">
          <a:xfrm>
            <a:off x="4343400" y="33210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89" name="Text Box 63">
            <a:extLst>
              <a:ext uri="{FF2B5EF4-FFF2-40B4-BE49-F238E27FC236}">
                <a16:creationId xmlns:a16="http://schemas.microsoft.com/office/drawing/2014/main" id="{82A93216-CCF2-4119-86C7-355B21367726}"/>
              </a:ext>
            </a:extLst>
          </p:cNvPr>
          <p:cNvSpPr txBox="1">
            <a:spLocks noChangeArrowheads="1"/>
          </p:cNvSpPr>
          <p:nvPr/>
        </p:nvSpPr>
        <p:spPr bwMode="auto">
          <a:xfrm>
            <a:off x="4343400" y="39306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90" name="Text Box 64">
            <a:extLst>
              <a:ext uri="{FF2B5EF4-FFF2-40B4-BE49-F238E27FC236}">
                <a16:creationId xmlns:a16="http://schemas.microsoft.com/office/drawing/2014/main" id="{E16D6D57-9322-4639-B18A-29F25E73E18A}"/>
              </a:ext>
            </a:extLst>
          </p:cNvPr>
          <p:cNvSpPr txBox="1">
            <a:spLocks noChangeArrowheads="1"/>
          </p:cNvSpPr>
          <p:nvPr/>
        </p:nvSpPr>
        <p:spPr bwMode="auto">
          <a:xfrm>
            <a:off x="4343400" y="446405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91" name="Text Box 65">
            <a:extLst>
              <a:ext uri="{FF2B5EF4-FFF2-40B4-BE49-F238E27FC236}">
                <a16:creationId xmlns:a16="http://schemas.microsoft.com/office/drawing/2014/main" id="{1DDA5218-B93E-461F-AF67-FFBF5B98C846}"/>
              </a:ext>
            </a:extLst>
          </p:cNvPr>
          <p:cNvSpPr txBox="1">
            <a:spLocks noChangeArrowheads="1"/>
          </p:cNvSpPr>
          <p:nvPr/>
        </p:nvSpPr>
        <p:spPr bwMode="auto">
          <a:xfrm>
            <a:off x="8305800" y="27432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92" name="Text Box 66">
            <a:extLst>
              <a:ext uri="{FF2B5EF4-FFF2-40B4-BE49-F238E27FC236}">
                <a16:creationId xmlns:a16="http://schemas.microsoft.com/office/drawing/2014/main" id="{DAFF5ACE-E31E-4310-8A78-235B542D217B}"/>
              </a:ext>
            </a:extLst>
          </p:cNvPr>
          <p:cNvSpPr txBox="1">
            <a:spLocks noChangeArrowheads="1"/>
          </p:cNvSpPr>
          <p:nvPr/>
        </p:nvSpPr>
        <p:spPr bwMode="auto">
          <a:xfrm>
            <a:off x="8305800" y="32766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93" name="Text Box 67">
            <a:extLst>
              <a:ext uri="{FF2B5EF4-FFF2-40B4-BE49-F238E27FC236}">
                <a16:creationId xmlns:a16="http://schemas.microsoft.com/office/drawing/2014/main" id="{59276A65-E3A0-45BC-8B4E-57C7E642BDF8}"/>
              </a:ext>
            </a:extLst>
          </p:cNvPr>
          <p:cNvSpPr txBox="1">
            <a:spLocks noChangeArrowheads="1"/>
          </p:cNvSpPr>
          <p:nvPr/>
        </p:nvSpPr>
        <p:spPr bwMode="auto">
          <a:xfrm>
            <a:off x="8305800" y="38862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94" name="Text Box 68">
            <a:extLst>
              <a:ext uri="{FF2B5EF4-FFF2-40B4-BE49-F238E27FC236}">
                <a16:creationId xmlns:a16="http://schemas.microsoft.com/office/drawing/2014/main" id="{AD8A52EF-7AEF-4D1E-934C-2ACAE0C22346}"/>
              </a:ext>
            </a:extLst>
          </p:cNvPr>
          <p:cNvSpPr txBox="1">
            <a:spLocks noChangeArrowheads="1"/>
          </p:cNvSpPr>
          <p:nvPr/>
        </p:nvSpPr>
        <p:spPr bwMode="auto">
          <a:xfrm>
            <a:off x="8305800" y="44196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8395" name="Text Box 69">
            <a:extLst>
              <a:ext uri="{FF2B5EF4-FFF2-40B4-BE49-F238E27FC236}">
                <a16:creationId xmlns:a16="http://schemas.microsoft.com/office/drawing/2014/main" id="{7CF629F1-4FDB-4473-A17D-04AD7F04F09B}"/>
              </a:ext>
            </a:extLst>
          </p:cNvPr>
          <p:cNvSpPr txBox="1">
            <a:spLocks noChangeArrowheads="1"/>
          </p:cNvSpPr>
          <p:nvPr/>
        </p:nvSpPr>
        <p:spPr bwMode="auto">
          <a:xfrm>
            <a:off x="2743200" y="5410200"/>
            <a:ext cx="310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Are these equal?</a:t>
            </a:r>
          </a:p>
        </p:txBody>
      </p:sp>
      <p:sp>
        <p:nvSpPr>
          <p:cNvPr id="58396" name="Rectangle 70">
            <a:extLst>
              <a:ext uri="{FF2B5EF4-FFF2-40B4-BE49-F238E27FC236}">
                <a16:creationId xmlns:a16="http://schemas.microsoft.com/office/drawing/2014/main" id="{23BE873E-6B77-42D3-B45E-76EDD1045999}"/>
              </a:ext>
            </a:extLst>
          </p:cNvPr>
          <p:cNvSpPr>
            <a:spLocks noChangeArrowheads="1"/>
          </p:cNvSpPr>
          <p:nvPr/>
        </p:nvSpPr>
        <p:spPr bwMode="auto">
          <a:xfrm>
            <a:off x="990599" y="5943600"/>
            <a:ext cx="71035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dirty="0">
                <a:solidFill>
                  <a:srgbClr val="000000"/>
                </a:solidFill>
                <a:latin typeface="Tahoma" panose="020B0604030504040204" pitchFamily="34" charset="0"/>
              </a:rPr>
              <a:t>Test for</a:t>
            </a:r>
            <a:r>
              <a:rPr lang="en-US" altLang="en-US" sz="2400" dirty="0">
                <a:solidFill>
                  <a:srgbClr val="E21702"/>
                </a:solidFill>
                <a:latin typeface="Tahoma" panose="020B0604030504040204" pitchFamily="34" charset="0"/>
              </a:rPr>
              <a:t> 200</a:t>
            </a:r>
            <a:r>
              <a:rPr lang="en-US" altLang="en-US" sz="2400" dirty="0">
                <a:solidFill>
                  <a:srgbClr val="000000"/>
                </a:solidFill>
                <a:latin typeface="Tahoma" panose="020B0604030504040204" pitchFamily="34" charset="0"/>
              </a:rPr>
              <a:t> random permutations:</a:t>
            </a:r>
            <a:r>
              <a:rPr lang="en-US" altLang="en-US" dirty="0">
                <a:solidFill>
                  <a:srgbClr val="000000"/>
                </a:solidFill>
                <a:latin typeface="Tahoma" panose="020B0604030504040204" pitchFamily="34" charset="0"/>
              </a:rPr>
              <a:t> </a:t>
            </a:r>
            <a:r>
              <a:rPr lang="en-US" altLang="en-US" dirty="0">
                <a:solidFill>
                  <a:srgbClr val="E21702"/>
                </a:solidFill>
                <a:latin typeface="Symbol" panose="05050102010706020507" pitchFamily="18" charset="2"/>
              </a:rPr>
              <a:t>p</a:t>
            </a:r>
            <a:r>
              <a:rPr lang="en-US" altLang="en-US" baseline="-25000" dirty="0">
                <a:solidFill>
                  <a:srgbClr val="E21702"/>
                </a:solidFill>
                <a:latin typeface="Symbol" panose="05050102010706020507" pitchFamily="18" charset="2"/>
              </a:rPr>
              <a:t>1</a:t>
            </a:r>
            <a:r>
              <a:rPr lang="en-US" altLang="en-US" dirty="0">
                <a:solidFill>
                  <a:srgbClr val="E21702"/>
                </a:solidFill>
                <a:latin typeface="Tahoma" panose="020B0604030504040204" pitchFamily="34" charset="0"/>
              </a:rPr>
              <a:t>, </a:t>
            </a:r>
            <a:r>
              <a:rPr lang="en-US" altLang="en-US" dirty="0">
                <a:solidFill>
                  <a:srgbClr val="E21702"/>
                </a:solidFill>
                <a:latin typeface="Symbol" panose="05050102010706020507" pitchFamily="18" charset="2"/>
              </a:rPr>
              <a:t>p</a:t>
            </a:r>
            <a:r>
              <a:rPr lang="en-US" altLang="en-US" baseline="-25000" dirty="0">
                <a:solidFill>
                  <a:srgbClr val="E21702"/>
                </a:solidFill>
                <a:latin typeface="Symbol" panose="05050102010706020507" pitchFamily="18" charset="2"/>
              </a:rPr>
              <a:t>2</a:t>
            </a:r>
            <a:r>
              <a:rPr lang="en-US" altLang="en-US" dirty="0">
                <a:solidFill>
                  <a:srgbClr val="E21702"/>
                </a:solidFill>
                <a:latin typeface="Tahoma" panose="020B0604030504040204" pitchFamily="34" charset="0"/>
              </a:rPr>
              <a:t>,… </a:t>
            </a:r>
            <a:r>
              <a:rPr lang="en-US" altLang="en-US" dirty="0">
                <a:solidFill>
                  <a:srgbClr val="E21702"/>
                </a:solidFill>
                <a:latin typeface="Symbol" panose="05050102010706020507" pitchFamily="18" charset="2"/>
              </a:rPr>
              <a:t>p</a:t>
            </a:r>
            <a:r>
              <a:rPr lang="en-US" altLang="en-US" baseline="-25000" dirty="0">
                <a:solidFill>
                  <a:srgbClr val="E21702"/>
                </a:solidFill>
                <a:latin typeface="Tahoma" panose="020B0604030504040204" pitchFamily="34" charset="0"/>
              </a:rPr>
              <a:t>200</a:t>
            </a:r>
          </a:p>
        </p:txBody>
      </p:sp>
      <p:sp>
        <p:nvSpPr>
          <p:cNvPr id="58397" name="Text Box 71">
            <a:extLst>
              <a:ext uri="{FF2B5EF4-FFF2-40B4-BE49-F238E27FC236}">
                <a16:creationId xmlns:a16="http://schemas.microsoft.com/office/drawing/2014/main" id="{7B56B60C-D35A-4A9F-84DC-3E82462B843B}"/>
              </a:ext>
            </a:extLst>
          </p:cNvPr>
          <p:cNvSpPr txBox="1">
            <a:spLocks noChangeArrowheads="1"/>
          </p:cNvSpPr>
          <p:nvPr/>
        </p:nvSpPr>
        <p:spPr bwMode="auto">
          <a:xfrm>
            <a:off x="1676400" y="4343400"/>
            <a:ext cx="319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600">
                <a:latin typeface="Lucida Sans" panose="020B0602030504020204" pitchFamily="34" charset="0"/>
              </a:rPr>
              <a:t>A</a:t>
            </a:r>
          </a:p>
        </p:txBody>
      </p:sp>
      <p:sp>
        <p:nvSpPr>
          <p:cNvPr id="58398" name="Text Box 72">
            <a:extLst>
              <a:ext uri="{FF2B5EF4-FFF2-40B4-BE49-F238E27FC236}">
                <a16:creationId xmlns:a16="http://schemas.microsoft.com/office/drawing/2014/main" id="{7C14484F-1761-4B29-B15C-FB6D30CC577A}"/>
              </a:ext>
            </a:extLst>
          </p:cNvPr>
          <p:cNvSpPr txBox="1">
            <a:spLocks noChangeArrowheads="1"/>
          </p:cNvSpPr>
          <p:nvPr/>
        </p:nvSpPr>
        <p:spPr bwMode="auto">
          <a:xfrm>
            <a:off x="6096000" y="4343400"/>
            <a:ext cx="319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600">
                <a:latin typeface="Lucida Sans" panose="020B0602030504020204" pitchFamily="34" charset="0"/>
              </a:rPr>
              <a:t>B</a:t>
            </a:r>
          </a:p>
        </p:txBody>
      </p:sp>
      <p:sp>
        <p:nvSpPr>
          <p:cNvPr id="58399" name="TextBox 4">
            <a:extLst>
              <a:ext uri="{FF2B5EF4-FFF2-40B4-BE49-F238E27FC236}">
                <a16:creationId xmlns:a16="http://schemas.microsoft.com/office/drawing/2014/main" id="{60C2B622-60FA-44B3-BB38-84F48BB3EBD6}"/>
              </a:ext>
            </a:extLst>
          </p:cNvPr>
          <p:cNvSpPr txBox="1">
            <a:spLocks noChangeArrowheads="1"/>
          </p:cNvSpPr>
          <p:nvPr/>
        </p:nvSpPr>
        <p:spPr bwMode="auto">
          <a:xfrm>
            <a:off x="7620000" y="-33338"/>
            <a:ext cx="1101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600">
                <a:solidFill>
                  <a:srgbClr val="FBFCFF"/>
                </a:solidFill>
                <a:latin typeface="Lucida Sans" panose="020B0602030504020204" pitchFamily="34" charset="0"/>
              </a:rPr>
              <a:t>Sec. 19.6</a:t>
            </a:r>
          </a:p>
        </p:txBody>
      </p:sp>
    </p:spTree>
    <p:extLst>
      <p:ext uri="{BB962C8B-B14F-4D97-AF65-F5344CB8AC3E}">
        <p14:creationId xmlns:p14="http://schemas.microsoft.com/office/powerpoint/2010/main" val="336175810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A466BBE2-457C-4907-BC4B-BAACE1AE79E9}"/>
              </a:ext>
            </a:extLst>
          </p:cNvPr>
          <p:cNvSpPr>
            <a:spLocks noGrp="1" noChangeArrowheads="1"/>
          </p:cNvSpPr>
          <p:nvPr>
            <p:ph type="title"/>
          </p:nvPr>
        </p:nvSpPr>
        <p:spPr/>
        <p:txBody>
          <a:bodyPr/>
          <a:lstStyle/>
          <a:p>
            <a:pPr eaLnBrk="1" hangingPunct="1"/>
            <a:r>
              <a:rPr lang="en-US" altLang="en-US" sz="3200" dirty="0"/>
              <a:t>however…</a:t>
            </a:r>
          </a:p>
        </p:txBody>
      </p:sp>
      <p:grpSp>
        <p:nvGrpSpPr>
          <p:cNvPr id="59394" name="Group 3">
            <a:extLst>
              <a:ext uri="{FF2B5EF4-FFF2-40B4-BE49-F238E27FC236}">
                <a16:creationId xmlns:a16="http://schemas.microsoft.com/office/drawing/2014/main" id="{C168AF08-6C1E-483A-9D85-17B70958F483}"/>
              </a:ext>
            </a:extLst>
          </p:cNvPr>
          <p:cNvGrpSpPr>
            <a:grpSpLocks/>
          </p:cNvGrpSpPr>
          <p:nvPr/>
        </p:nvGrpSpPr>
        <p:grpSpPr bwMode="auto">
          <a:xfrm>
            <a:off x="1676400" y="1600200"/>
            <a:ext cx="5851525" cy="2667000"/>
            <a:chOff x="720" y="1104"/>
            <a:chExt cx="4964" cy="2208"/>
          </a:xfrm>
        </p:grpSpPr>
        <p:grpSp>
          <p:nvGrpSpPr>
            <p:cNvPr id="59400" name="Group 4">
              <a:extLst>
                <a:ext uri="{FF2B5EF4-FFF2-40B4-BE49-F238E27FC236}">
                  <a16:creationId xmlns:a16="http://schemas.microsoft.com/office/drawing/2014/main" id="{41845F40-907B-4868-B619-7E098866B362}"/>
                </a:ext>
              </a:extLst>
            </p:cNvPr>
            <p:cNvGrpSpPr>
              <a:grpSpLocks/>
            </p:cNvGrpSpPr>
            <p:nvPr/>
          </p:nvGrpSpPr>
          <p:grpSpPr bwMode="auto">
            <a:xfrm>
              <a:off x="720" y="1146"/>
              <a:ext cx="2064" cy="2166"/>
              <a:chOff x="720" y="1146"/>
              <a:chExt cx="2064" cy="2166"/>
            </a:xfrm>
          </p:grpSpPr>
          <p:sp>
            <p:nvSpPr>
              <p:cNvPr id="59439" name="Line 5">
                <a:extLst>
                  <a:ext uri="{FF2B5EF4-FFF2-40B4-BE49-F238E27FC236}">
                    <a16:creationId xmlns:a16="http://schemas.microsoft.com/office/drawing/2014/main" id="{47B415EB-5626-4E5E-898B-5C8F5DF15586}"/>
                  </a:ext>
                </a:extLst>
              </p:cNvPr>
              <p:cNvSpPr>
                <a:spLocks noChangeShapeType="1"/>
              </p:cNvSpPr>
              <p:nvPr/>
            </p:nvSpPr>
            <p:spPr bwMode="auto">
              <a:xfrm>
                <a:off x="720" y="1872"/>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40" name="Oval 6">
                <a:extLst>
                  <a:ext uri="{FF2B5EF4-FFF2-40B4-BE49-F238E27FC236}">
                    <a16:creationId xmlns:a16="http://schemas.microsoft.com/office/drawing/2014/main" id="{4225CA40-1A27-4709-8CB2-380315C5729C}"/>
                  </a:ext>
                </a:extLst>
              </p:cNvPr>
              <p:cNvSpPr>
                <a:spLocks noChangeArrowheads="1"/>
              </p:cNvSpPr>
              <p:nvPr/>
            </p:nvSpPr>
            <p:spPr bwMode="auto">
              <a:xfrm>
                <a:off x="1990"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1" name="Oval 7">
                <a:extLst>
                  <a:ext uri="{FF2B5EF4-FFF2-40B4-BE49-F238E27FC236}">
                    <a16:creationId xmlns:a16="http://schemas.microsoft.com/office/drawing/2014/main" id="{61082A36-620F-4229-8C2C-68B701A4AF98}"/>
                  </a:ext>
                </a:extLst>
              </p:cNvPr>
              <p:cNvSpPr>
                <a:spLocks noChangeArrowheads="1"/>
              </p:cNvSpPr>
              <p:nvPr/>
            </p:nvSpPr>
            <p:spPr bwMode="auto">
              <a:xfrm>
                <a:off x="2228"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2" name="Oval 8">
                <a:extLst>
                  <a:ext uri="{FF2B5EF4-FFF2-40B4-BE49-F238E27FC236}">
                    <a16:creationId xmlns:a16="http://schemas.microsoft.com/office/drawing/2014/main" id="{D55E2B29-1E9C-49F2-9044-0988C008F28C}"/>
                  </a:ext>
                </a:extLst>
              </p:cNvPr>
              <p:cNvSpPr>
                <a:spLocks noChangeArrowheads="1"/>
              </p:cNvSpPr>
              <p:nvPr/>
            </p:nvSpPr>
            <p:spPr bwMode="auto">
              <a:xfrm>
                <a:off x="1514" y="1788"/>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3" name="Oval 9">
                <a:extLst>
                  <a:ext uri="{FF2B5EF4-FFF2-40B4-BE49-F238E27FC236}">
                    <a16:creationId xmlns:a16="http://schemas.microsoft.com/office/drawing/2014/main" id="{BFF83D40-574D-401F-AE80-C29EEA63C7A9}"/>
                  </a:ext>
                </a:extLst>
              </p:cNvPr>
              <p:cNvSpPr>
                <a:spLocks noChangeArrowheads="1"/>
              </p:cNvSpPr>
              <p:nvPr/>
            </p:nvSpPr>
            <p:spPr bwMode="auto">
              <a:xfrm>
                <a:off x="1196" y="178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4" name="Line 10">
                <a:extLst>
                  <a:ext uri="{FF2B5EF4-FFF2-40B4-BE49-F238E27FC236}">
                    <a16:creationId xmlns:a16="http://schemas.microsoft.com/office/drawing/2014/main" id="{6CE3AE97-6D9F-453C-BBB0-031C54B33399}"/>
                  </a:ext>
                </a:extLst>
              </p:cNvPr>
              <p:cNvSpPr>
                <a:spLocks noChangeShapeType="1"/>
              </p:cNvSpPr>
              <p:nvPr/>
            </p:nvSpPr>
            <p:spPr bwMode="auto">
              <a:xfrm>
                <a:off x="720" y="2244"/>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45" name="Oval 11">
                <a:extLst>
                  <a:ext uri="{FF2B5EF4-FFF2-40B4-BE49-F238E27FC236}">
                    <a16:creationId xmlns:a16="http://schemas.microsoft.com/office/drawing/2014/main" id="{EB60B844-4656-4F83-B1C0-0E338A1D6A09}"/>
                  </a:ext>
                </a:extLst>
              </p:cNvPr>
              <p:cNvSpPr>
                <a:spLocks noChangeArrowheads="1"/>
              </p:cNvSpPr>
              <p:nvPr/>
            </p:nvSpPr>
            <p:spPr bwMode="auto">
              <a:xfrm>
                <a:off x="1990"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6" name="Oval 12">
                <a:extLst>
                  <a:ext uri="{FF2B5EF4-FFF2-40B4-BE49-F238E27FC236}">
                    <a16:creationId xmlns:a16="http://schemas.microsoft.com/office/drawing/2014/main" id="{2C89017C-944D-4AB9-859D-A0CE29AC10AE}"/>
                  </a:ext>
                </a:extLst>
              </p:cNvPr>
              <p:cNvSpPr>
                <a:spLocks noChangeArrowheads="1"/>
              </p:cNvSpPr>
              <p:nvPr/>
            </p:nvSpPr>
            <p:spPr bwMode="auto">
              <a:xfrm>
                <a:off x="2228"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7" name="Oval 13">
                <a:extLst>
                  <a:ext uri="{FF2B5EF4-FFF2-40B4-BE49-F238E27FC236}">
                    <a16:creationId xmlns:a16="http://schemas.microsoft.com/office/drawing/2014/main" id="{2191C194-9828-4BB3-9D70-8D2C6579D03D}"/>
                  </a:ext>
                </a:extLst>
              </p:cNvPr>
              <p:cNvSpPr>
                <a:spLocks noChangeArrowheads="1"/>
              </p:cNvSpPr>
              <p:nvPr/>
            </p:nvSpPr>
            <p:spPr bwMode="auto">
              <a:xfrm>
                <a:off x="1514" y="2160"/>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8" name="Oval 14">
                <a:extLst>
                  <a:ext uri="{FF2B5EF4-FFF2-40B4-BE49-F238E27FC236}">
                    <a16:creationId xmlns:a16="http://schemas.microsoft.com/office/drawing/2014/main" id="{6E91842E-7968-4978-A20B-C9354F463388}"/>
                  </a:ext>
                </a:extLst>
              </p:cNvPr>
              <p:cNvSpPr>
                <a:spLocks noChangeArrowheads="1"/>
              </p:cNvSpPr>
              <p:nvPr/>
            </p:nvSpPr>
            <p:spPr bwMode="auto">
              <a:xfrm>
                <a:off x="1196" y="2160"/>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49" name="Freeform 15">
                <a:extLst>
                  <a:ext uri="{FF2B5EF4-FFF2-40B4-BE49-F238E27FC236}">
                    <a16:creationId xmlns:a16="http://schemas.microsoft.com/office/drawing/2014/main" id="{6AB54250-3DBD-4242-8572-713B4C3AB3A9}"/>
                  </a:ext>
                </a:extLst>
              </p:cNvPr>
              <p:cNvSpPr>
                <a:spLocks/>
              </p:cNvSpPr>
              <p:nvPr/>
            </p:nvSpPr>
            <p:spPr bwMode="auto">
              <a:xfrm>
                <a:off x="1196" y="2244"/>
                <a:ext cx="635" cy="168"/>
              </a:xfrm>
              <a:custGeom>
                <a:avLst/>
                <a:gdLst>
                  <a:gd name="T0" fmla="*/ 0 w 384"/>
                  <a:gd name="T1" fmla="*/ 0 h 96"/>
                  <a:gd name="T2" fmla="*/ 363979 w 384"/>
                  <a:gd name="T3" fmla="*/ 424904 h 96"/>
                  <a:gd name="T4" fmla="*/ 7260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50" name="Freeform 16">
                <a:extLst>
                  <a:ext uri="{FF2B5EF4-FFF2-40B4-BE49-F238E27FC236}">
                    <a16:creationId xmlns:a16="http://schemas.microsoft.com/office/drawing/2014/main" id="{936A491F-28B5-4ACC-8128-33F5EF9A74CE}"/>
                  </a:ext>
                </a:extLst>
              </p:cNvPr>
              <p:cNvSpPr>
                <a:spLocks/>
              </p:cNvSpPr>
              <p:nvPr/>
            </p:nvSpPr>
            <p:spPr bwMode="auto">
              <a:xfrm flipH="1">
                <a:off x="1038" y="2244"/>
                <a:ext cx="952" cy="252"/>
              </a:xfrm>
              <a:custGeom>
                <a:avLst/>
                <a:gdLst>
                  <a:gd name="T0" fmla="*/ 0 w 384"/>
                  <a:gd name="T1" fmla="*/ 0 h 96"/>
                  <a:gd name="T2" fmla="*/ 157697295 w 384"/>
                  <a:gd name="T3" fmla="*/ 185696217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51" name="Oval 17">
                <a:extLst>
                  <a:ext uri="{FF2B5EF4-FFF2-40B4-BE49-F238E27FC236}">
                    <a16:creationId xmlns:a16="http://schemas.microsoft.com/office/drawing/2014/main" id="{A1365E75-5BAF-4B2F-8105-ACA172318B3C}"/>
                  </a:ext>
                </a:extLst>
              </p:cNvPr>
              <p:cNvSpPr>
                <a:spLocks noChangeArrowheads="1"/>
              </p:cNvSpPr>
              <p:nvPr/>
            </p:nvSpPr>
            <p:spPr bwMode="auto">
              <a:xfrm>
                <a:off x="1038"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52" name="Oval 18">
                <a:extLst>
                  <a:ext uri="{FF2B5EF4-FFF2-40B4-BE49-F238E27FC236}">
                    <a16:creationId xmlns:a16="http://schemas.microsoft.com/office/drawing/2014/main" id="{1F925BB1-D716-4904-852A-AD3ECE741AF7}"/>
                  </a:ext>
                </a:extLst>
              </p:cNvPr>
              <p:cNvSpPr>
                <a:spLocks noChangeArrowheads="1"/>
              </p:cNvSpPr>
              <p:nvPr/>
            </p:nvSpPr>
            <p:spPr bwMode="auto">
              <a:xfrm>
                <a:off x="1752"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53" name="Freeform 19">
                <a:extLst>
                  <a:ext uri="{FF2B5EF4-FFF2-40B4-BE49-F238E27FC236}">
                    <a16:creationId xmlns:a16="http://schemas.microsoft.com/office/drawing/2014/main" id="{51FBE46C-2E23-4926-854A-A60E53C95BF5}"/>
                  </a:ext>
                </a:extLst>
              </p:cNvPr>
              <p:cNvSpPr>
                <a:spLocks/>
              </p:cNvSpPr>
              <p:nvPr/>
            </p:nvSpPr>
            <p:spPr bwMode="auto">
              <a:xfrm>
                <a:off x="1514" y="2244"/>
                <a:ext cx="952" cy="168"/>
              </a:xfrm>
              <a:custGeom>
                <a:avLst/>
                <a:gdLst>
                  <a:gd name="T0" fmla="*/ 0 w 384"/>
                  <a:gd name="T1" fmla="*/ 0 h 96"/>
                  <a:gd name="T2" fmla="*/ 157697295 w 384"/>
                  <a:gd name="T3" fmla="*/ 424904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54" name="Oval 20">
                <a:extLst>
                  <a:ext uri="{FF2B5EF4-FFF2-40B4-BE49-F238E27FC236}">
                    <a16:creationId xmlns:a16="http://schemas.microsoft.com/office/drawing/2014/main" id="{DF390A1D-F231-46BF-A2FC-76DC468ECD9F}"/>
                  </a:ext>
                </a:extLst>
              </p:cNvPr>
              <p:cNvSpPr>
                <a:spLocks noChangeArrowheads="1"/>
              </p:cNvSpPr>
              <p:nvPr/>
            </p:nvSpPr>
            <p:spPr bwMode="auto">
              <a:xfrm>
                <a:off x="2466" y="2160"/>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55" name="Freeform 21">
                <a:extLst>
                  <a:ext uri="{FF2B5EF4-FFF2-40B4-BE49-F238E27FC236}">
                    <a16:creationId xmlns:a16="http://schemas.microsoft.com/office/drawing/2014/main" id="{7E12F223-99B4-4626-BD9A-4800C873FBA0}"/>
                  </a:ext>
                </a:extLst>
              </p:cNvPr>
              <p:cNvSpPr>
                <a:spLocks/>
              </p:cNvSpPr>
              <p:nvPr/>
            </p:nvSpPr>
            <p:spPr bwMode="auto">
              <a:xfrm flipH="1">
                <a:off x="1355" y="2244"/>
                <a:ext cx="873" cy="252"/>
              </a:xfrm>
              <a:custGeom>
                <a:avLst/>
                <a:gdLst>
                  <a:gd name="T0" fmla="*/ 0 w 384"/>
                  <a:gd name="T1" fmla="*/ 0 h 96"/>
                  <a:gd name="T2" fmla="*/ 43043190 w 384"/>
                  <a:gd name="T3" fmla="*/ 185696217 h 96"/>
                  <a:gd name="T4" fmla="*/ 8603075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56" name="Oval 22">
                <a:extLst>
                  <a:ext uri="{FF2B5EF4-FFF2-40B4-BE49-F238E27FC236}">
                    <a16:creationId xmlns:a16="http://schemas.microsoft.com/office/drawing/2014/main" id="{5C147D2D-A894-4835-975F-9E95882D2B74}"/>
                  </a:ext>
                </a:extLst>
              </p:cNvPr>
              <p:cNvSpPr>
                <a:spLocks noChangeArrowheads="1"/>
              </p:cNvSpPr>
              <p:nvPr/>
            </p:nvSpPr>
            <p:spPr bwMode="auto">
              <a:xfrm>
                <a:off x="1355" y="2160"/>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57" name="Line 23">
                <a:extLst>
                  <a:ext uri="{FF2B5EF4-FFF2-40B4-BE49-F238E27FC236}">
                    <a16:creationId xmlns:a16="http://schemas.microsoft.com/office/drawing/2014/main" id="{0B23C257-0E65-449D-856D-7568CDA3BD54}"/>
                  </a:ext>
                </a:extLst>
              </p:cNvPr>
              <p:cNvSpPr>
                <a:spLocks noChangeShapeType="1"/>
              </p:cNvSpPr>
              <p:nvPr/>
            </p:nvSpPr>
            <p:spPr bwMode="auto">
              <a:xfrm>
                <a:off x="720" y="2640"/>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58" name="Oval 24">
                <a:extLst>
                  <a:ext uri="{FF2B5EF4-FFF2-40B4-BE49-F238E27FC236}">
                    <a16:creationId xmlns:a16="http://schemas.microsoft.com/office/drawing/2014/main" id="{16B587F3-3EB7-4950-8F22-E8266E73FE68}"/>
                  </a:ext>
                </a:extLst>
              </p:cNvPr>
              <p:cNvSpPr>
                <a:spLocks noChangeArrowheads="1"/>
              </p:cNvSpPr>
              <p:nvPr/>
            </p:nvSpPr>
            <p:spPr bwMode="auto">
              <a:xfrm>
                <a:off x="1038"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59" name="Oval 25">
                <a:extLst>
                  <a:ext uri="{FF2B5EF4-FFF2-40B4-BE49-F238E27FC236}">
                    <a16:creationId xmlns:a16="http://schemas.microsoft.com/office/drawing/2014/main" id="{FFA3EA14-5754-47A3-B079-472284F7D759}"/>
                  </a:ext>
                </a:extLst>
              </p:cNvPr>
              <p:cNvSpPr>
                <a:spLocks noChangeArrowheads="1"/>
              </p:cNvSpPr>
              <p:nvPr/>
            </p:nvSpPr>
            <p:spPr bwMode="auto">
              <a:xfrm>
                <a:off x="1752"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60" name="Oval 26">
                <a:extLst>
                  <a:ext uri="{FF2B5EF4-FFF2-40B4-BE49-F238E27FC236}">
                    <a16:creationId xmlns:a16="http://schemas.microsoft.com/office/drawing/2014/main" id="{88D8A678-BFFF-4D94-B9B2-AC78F4805C3F}"/>
                  </a:ext>
                </a:extLst>
              </p:cNvPr>
              <p:cNvSpPr>
                <a:spLocks noChangeArrowheads="1"/>
              </p:cNvSpPr>
              <p:nvPr/>
            </p:nvSpPr>
            <p:spPr bwMode="auto">
              <a:xfrm>
                <a:off x="2466" y="2556"/>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61" name="Oval 27">
                <a:extLst>
                  <a:ext uri="{FF2B5EF4-FFF2-40B4-BE49-F238E27FC236}">
                    <a16:creationId xmlns:a16="http://schemas.microsoft.com/office/drawing/2014/main" id="{E3BC178E-B90E-45CA-83A1-092432C8A362}"/>
                  </a:ext>
                </a:extLst>
              </p:cNvPr>
              <p:cNvSpPr>
                <a:spLocks noChangeArrowheads="1"/>
              </p:cNvSpPr>
              <p:nvPr/>
            </p:nvSpPr>
            <p:spPr bwMode="auto">
              <a:xfrm>
                <a:off x="1355" y="2556"/>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62" name="Line 28">
                <a:extLst>
                  <a:ext uri="{FF2B5EF4-FFF2-40B4-BE49-F238E27FC236}">
                    <a16:creationId xmlns:a16="http://schemas.microsoft.com/office/drawing/2014/main" id="{A183CAEB-D22A-42C0-8FF9-F4F6C7C49548}"/>
                  </a:ext>
                </a:extLst>
              </p:cNvPr>
              <p:cNvSpPr>
                <a:spLocks noChangeShapeType="1"/>
              </p:cNvSpPr>
              <p:nvPr/>
            </p:nvSpPr>
            <p:spPr bwMode="auto">
              <a:xfrm>
                <a:off x="720" y="1344"/>
                <a:ext cx="0" cy="1968"/>
              </a:xfrm>
              <a:prstGeom prst="line">
                <a:avLst/>
              </a:prstGeom>
              <a:noFill/>
              <a:ln w="9525" cap="rnd">
                <a:solidFill>
                  <a:srgbClr val="80808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59463" name="Line 29">
                <a:extLst>
                  <a:ext uri="{FF2B5EF4-FFF2-40B4-BE49-F238E27FC236}">
                    <a16:creationId xmlns:a16="http://schemas.microsoft.com/office/drawing/2014/main" id="{2127DB2C-EAD3-4DA4-9253-65A8D6D9ABF4}"/>
                  </a:ext>
                </a:extLst>
              </p:cNvPr>
              <p:cNvSpPr>
                <a:spLocks noChangeShapeType="1"/>
              </p:cNvSpPr>
              <p:nvPr/>
            </p:nvSpPr>
            <p:spPr bwMode="auto">
              <a:xfrm>
                <a:off x="720" y="2976"/>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64" name="Oval 30">
                <a:extLst>
                  <a:ext uri="{FF2B5EF4-FFF2-40B4-BE49-F238E27FC236}">
                    <a16:creationId xmlns:a16="http://schemas.microsoft.com/office/drawing/2014/main" id="{E26CE366-B966-4F26-9813-E702BE828AEC}"/>
                  </a:ext>
                </a:extLst>
              </p:cNvPr>
              <p:cNvSpPr>
                <a:spLocks noChangeArrowheads="1"/>
              </p:cNvSpPr>
              <p:nvPr/>
            </p:nvSpPr>
            <p:spPr bwMode="auto">
              <a:xfrm>
                <a:off x="1038" y="2892"/>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65" name="Text Box 31">
                <a:extLst>
                  <a:ext uri="{FF2B5EF4-FFF2-40B4-BE49-F238E27FC236}">
                    <a16:creationId xmlns:a16="http://schemas.microsoft.com/office/drawing/2014/main" id="{026B0C45-380A-4AEF-A28B-15A835591FBA}"/>
                  </a:ext>
                </a:extLst>
              </p:cNvPr>
              <p:cNvSpPr txBox="1">
                <a:spLocks noChangeArrowheads="1"/>
              </p:cNvSpPr>
              <p:nvPr/>
            </p:nvSpPr>
            <p:spPr bwMode="auto">
              <a:xfrm>
                <a:off x="1046" y="1146"/>
                <a:ext cx="1705"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b="1">
                    <a:latin typeface="Courier New" panose="02070309020205020404" pitchFamily="49" charset="0"/>
                  </a:rPr>
                  <a:t>Document 1</a:t>
                </a:r>
              </a:p>
            </p:txBody>
          </p:sp>
        </p:grpSp>
        <p:grpSp>
          <p:nvGrpSpPr>
            <p:cNvPr id="59401" name="Group 32">
              <a:extLst>
                <a:ext uri="{FF2B5EF4-FFF2-40B4-BE49-F238E27FC236}">
                  <a16:creationId xmlns:a16="http://schemas.microsoft.com/office/drawing/2014/main" id="{BED4AFB2-3D14-455A-B0C9-5B87BBAF41E6}"/>
                </a:ext>
              </a:extLst>
            </p:cNvPr>
            <p:cNvGrpSpPr>
              <a:grpSpLocks/>
            </p:cNvGrpSpPr>
            <p:nvPr/>
          </p:nvGrpSpPr>
          <p:grpSpPr bwMode="auto">
            <a:xfrm>
              <a:off x="3216" y="2112"/>
              <a:ext cx="2064" cy="342"/>
              <a:chOff x="3216" y="2112"/>
              <a:chExt cx="2064" cy="342"/>
            </a:xfrm>
          </p:grpSpPr>
          <p:sp>
            <p:nvSpPr>
              <p:cNvPr id="59425" name="Line 33">
                <a:extLst>
                  <a:ext uri="{FF2B5EF4-FFF2-40B4-BE49-F238E27FC236}">
                    <a16:creationId xmlns:a16="http://schemas.microsoft.com/office/drawing/2014/main" id="{AF3F6F31-84A7-4C77-84F6-08874C8DED74}"/>
                  </a:ext>
                </a:extLst>
              </p:cNvPr>
              <p:cNvSpPr>
                <a:spLocks noChangeShapeType="1"/>
              </p:cNvSpPr>
              <p:nvPr/>
            </p:nvSpPr>
            <p:spPr bwMode="auto">
              <a:xfrm>
                <a:off x="3216" y="2202"/>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59426" name="Group 34">
                <a:extLst>
                  <a:ext uri="{FF2B5EF4-FFF2-40B4-BE49-F238E27FC236}">
                    <a16:creationId xmlns:a16="http://schemas.microsoft.com/office/drawing/2014/main" id="{C1015236-FDE0-4C0C-9166-FE2A47F72413}"/>
                  </a:ext>
                </a:extLst>
              </p:cNvPr>
              <p:cNvGrpSpPr>
                <a:grpSpLocks/>
              </p:cNvGrpSpPr>
              <p:nvPr/>
            </p:nvGrpSpPr>
            <p:grpSpPr bwMode="auto">
              <a:xfrm flipH="1">
                <a:off x="3744" y="2112"/>
                <a:ext cx="1248" cy="342"/>
                <a:chOff x="3534" y="2118"/>
                <a:chExt cx="1508" cy="336"/>
              </a:xfrm>
            </p:grpSpPr>
            <p:sp>
              <p:nvSpPr>
                <p:cNvPr id="59427" name="Oval 35">
                  <a:extLst>
                    <a:ext uri="{FF2B5EF4-FFF2-40B4-BE49-F238E27FC236}">
                      <a16:creationId xmlns:a16="http://schemas.microsoft.com/office/drawing/2014/main" id="{6FF2DA48-DBE5-4905-AA3A-D7AE5B98608D}"/>
                    </a:ext>
                  </a:extLst>
                </p:cNvPr>
                <p:cNvSpPr>
                  <a:spLocks noChangeArrowheads="1"/>
                </p:cNvSpPr>
                <p:nvPr/>
              </p:nvSpPr>
              <p:spPr bwMode="auto">
                <a:xfrm>
                  <a:off x="4486" y="211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28" name="Oval 36">
                  <a:extLst>
                    <a:ext uri="{FF2B5EF4-FFF2-40B4-BE49-F238E27FC236}">
                      <a16:creationId xmlns:a16="http://schemas.microsoft.com/office/drawing/2014/main" id="{3846FCFC-631D-4863-9E8D-7344E5D26DF8}"/>
                    </a:ext>
                  </a:extLst>
                </p:cNvPr>
                <p:cNvSpPr>
                  <a:spLocks noChangeArrowheads="1"/>
                </p:cNvSpPr>
                <p:nvPr/>
              </p:nvSpPr>
              <p:spPr bwMode="auto">
                <a:xfrm>
                  <a:off x="4724" y="211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29" name="Oval 37">
                  <a:extLst>
                    <a:ext uri="{FF2B5EF4-FFF2-40B4-BE49-F238E27FC236}">
                      <a16:creationId xmlns:a16="http://schemas.microsoft.com/office/drawing/2014/main" id="{48507DDA-F252-48B2-B0FC-4B902879C6A8}"/>
                    </a:ext>
                  </a:extLst>
                </p:cNvPr>
                <p:cNvSpPr>
                  <a:spLocks noChangeArrowheads="1"/>
                </p:cNvSpPr>
                <p:nvPr/>
              </p:nvSpPr>
              <p:spPr bwMode="auto">
                <a:xfrm>
                  <a:off x="4010" y="2118"/>
                  <a:ext cx="79"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30" name="Oval 38">
                  <a:extLst>
                    <a:ext uri="{FF2B5EF4-FFF2-40B4-BE49-F238E27FC236}">
                      <a16:creationId xmlns:a16="http://schemas.microsoft.com/office/drawing/2014/main" id="{718C63B5-E090-442B-8D78-B66866AA61CF}"/>
                    </a:ext>
                  </a:extLst>
                </p:cNvPr>
                <p:cNvSpPr>
                  <a:spLocks noChangeArrowheads="1"/>
                </p:cNvSpPr>
                <p:nvPr/>
              </p:nvSpPr>
              <p:spPr bwMode="auto">
                <a:xfrm>
                  <a:off x="3692" y="2118"/>
                  <a:ext cx="80" cy="84"/>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31" name="Freeform 39">
                  <a:extLst>
                    <a:ext uri="{FF2B5EF4-FFF2-40B4-BE49-F238E27FC236}">
                      <a16:creationId xmlns:a16="http://schemas.microsoft.com/office/drawing/2014/main" id="{CB699B9A-DFF0-4573-99CA-CED0723DDCA4}"/>
                    </a:ext>
                  </a:extLst>
                </p:cNvPr>
                <p:cNvSpPr>
                  <a:spLocks/>
                </p:cNvSpPr>
                <p:nvPr/>
              </p:nvSpPr>
              <p:spPr bwMode="auto">
                <a:xfrm>
                  <a:off x="3692" y="2202"/>
                  <a:ext cx="635" cy="168"/>
                </a:xfrm>
                <a:custGeom>
                  <a:avLst/>
                  <a:gdLst>
                    <a:gd name="T0" fmla="*/ 0 w 384"/>
                    <a:gd name="T1" fmla="*/ 0 h 96"/>
                    <a:gd name="T2" fmla="*/ 363979 w 384"/>
                    <a:gd name="T3" fmla="*/ 424904 h 96"/>
                    <a:gd name="T4" fmla="*/ 7260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32" name="Freeform 40">
                  <a:extLst>
                    <a:ext uri="{FF2B5EF4-FFF2-40B4-BE49-F238E27FC236}">
                      <a16:creationId xmlns:a16="http://schemas.microsoft.com/office/drawing/2014/main" id="{9D0FC749-4D01-4C5F-86C0-5F3CA349E267}"/>
                    </a:ext>
                  </a:extLst>
                </p:cNvPr>
                <p:cNvSpPr>
                  <a:spLocks/>
                </p:cNvSpPr>
                <p:nvPr/>
              </p:nvSpPr>
              <p:spPr bwMode="auto">
                <a:xfrm flipH="1">
                  <a:off x="3534" y="2202"/>
                  <a:ext cx="952" cy="252"/>
                </a:xfrm>
                <a:custGeom>
                  <a:avLst/>
                  <a:gdLst>
                    <a:gd name="T0" fmla="*/ 0 w 384"/>
                    <a:gd name="T1" fmla="*/ 0 h 96"/>
                    <a:gd name="T2" fmla="*/ 157697295 w 384"/>
                    <a:gd name="T3" fmla="*/ 185696217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33" name="Oval 41">
                  <a:extLst>
                    <a:ext uri="{FF2B5EF4-FFF2-40B4-BE49-F238E27FC236}">
                      <a16:creationId xmlns:a16="http://schemas.microsoft.com/office/drawing/2014/main" id="{1D92066B-2E46-4FE6-A4B8-F322239672DC}"/>
                    </a:ext>
                  </a:extLst>
                </p:cNvPr>
                <p:cNvSpPr>
                  <a:spLocks noChangeArrowheads="1"/>
                </p:cNvSpPr>
                <p:nvPr/>
              </p:nvSpPr>
              <p:spPr bwMode="auto">
                <a:xfrm>
                  <a:off x="3534" y="2118"/>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34" name="Oval 42">
                  <a:extLst>
                    <a:ext uri="{FF2B5EF4-FFF2-40B4-BE49-F238E27FC236}">
                      <a16:creationId xmlns:a16="http://schemas.microsoft.com/office/drawing/2014/main" id="{8E3B18A5-0C19-48C8-817F-25258DD8BBCF}"/>
                    </a:ext>
                  </a:extLst>
                </p:cNvPr>
                <p:cNvSpPr>
                  <a:spLocks noChangeArrowheads="1"/>
                </p:cNvSpPr>
                <p:nvPr/>
              </p:nvSpPr>
              <p:spPr bwMode="auto">
                <a:xfrm>
                  <a:off x="4248" y="2118"/>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35" name="Freeform 43">
                  <a:extLst>
                    <a:ext uri="{FF2B5EF4-FFF2-40B4-BE49-F238E27FC236}">
                      <a16:creationId xmlns:a16="http://schemas.microsoft.com/office/drawing/2014/main" id="{997B187C-F342-4384-BACB-155EEFA2EC64}"/>
                    </a:ext>
                  </a:extLst>
                </p:cNvPr>
                <p:cNvSpPr>
                  <a:spLocks/>
                </p:cNvSpPr>
                <p:nvPr/>
              </p:nvSpPr>
              <p:spPr bwMode="auto">
                <a:xfrm>
                  <a:off x="4010" y="2202"/>
                  <a:ext cx="952" cy="168"/>
                </a:xfrm>
                <a:custGeom>
                  <a:avLst/>
                  <a:gdLst>
                    <a:gd name="T0" fmla="*/ 0 w 384"/>
                    <a:gd name="T1" fmla="*/ 0 h 96"/>
                    <a:gd name="T2" fmla="*/ 157697295 w 384"/>
                    <a:gd name="T3" fmla="*/ 424904 h 96"/>
                    <a:gd name="T4" fmla="*/ 31543711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36" name="Oval 44">
                  <a:extLst>
                    <a:ext uri="{FF2B5EF4-FFF2-40B4-BE49-F238E27FC236}">
                      <a16:creationId xmlns:a16="http://schemas.microsoft.com/office/drawing/2014/main" id="{CB6E6CBA-9587-42ED-BDEF-62541F0F3C07}"/>
                    </a:ext>
                  </a:extLst>
                </p:cNvPr>
                <p:cNvSpPr>
                  <a:spLocks noChangeArrowheads="1"/>
                </p:cNvSpPr>
                <p:nvPr/>
              </p:nvSpPr>
              <p:spPr bwMode="auto">
                <a:xfrm>
                  <a:off x="4962" y="2118"/>
                  <a:ext cx="80"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37" name="Freeform 45">
                  <a:extLst>
                    <a:ext uri="{FF2B5EF4-FFF2-40B4-BE49-F238E27FC236}">
                      <a16:creationId xmlns:a16="http://schemas.microsoft.com/office/drawing/2014/main" id="{4F59ADA2-1EC2-424A-9764-046ACCC9BD60}"/>
                    </a:ext>
                  </a:extLst>
                </p:cNvPr>
                <p:cNvSpPr>
                  <a:spLocks/>
                </p:cNvSpPr>
                <p:nvPr/>
              </p:nvSpPr>
              <p:spPr bwMode="auto">
                <a:xfrm flipH="1">
                  <a:off x="3851" y="2202"/>
                  <a:ext cx="873" cy="252"/>
                </a:xfrm>
                <a:custGeom>
                  <a:avLst/>
                  <a:gdLst>
                    <a:gd name="T0" fmla="*/ 0 w 384"/>
                    <a:gd name="T1" fmla="*/ 0 h 96"/>
                    <a:gd name="T2" fmla="*/ 43043190 w 384"/>
                    <a:gd name="T3" fmla="*/ 185696217 h 96"/>
                    <a:gd name="T4" fmla="*/ 86030758 w 384"/>
                    <a:gd name="T5" fmla="*/ 0 h 96"/>
                    <a:gd name="T6" fmla="*/ 0 60000 65536"/>
                    <a:gd name="T7" fmla="*/ 0 60000 65536"/>
                    <a:gd name="T8" fmla="*/ 0 60000 65536"/>
                    <a:gd name="T9" fmla="*/ 0 w 384"/>
                    <a:gd name="T10" fmla="*/ 0 h 96"/>
                    <a:gd name="T11" fmla="*/ 384 w 384"/>
                    <a:gd name="T12" fmla="*/ 96 h 96"/>
                  </a:gdLst>
                  <a:ahLst/>
                  <a:cxnLst>
                    <a:cxn ang="T6">
                      <a:pos x="T0" y="T1"/>
                    </a:cxn>
                    <a:cxn ang="T7">
                      <a:pos x="T2" y="T3"/>
                    </a:cxn>
                    <a:cxn ang="T8">
                      <a:pos x="T4" y="T5"/>
                    </a:cxn>
                  </a:cxnLst>
                  <a:rect l="T9" t="T10" r="T11" b="T12"/>
                  <a:pathLst>
                    <a:path w="384" h="96">
                      <a:moveTo>
                        <a:pt x="0" y="0"/>
                      </a:moveTo>
                      <a:cubicBezTo>
                        <a:pt x="64" y="48"/>
                        <a:pt x="128" y="96"/>
                        <a:pt x="192" y="96"/>
                      </a:cubicBezTo>
                      <a:cubicBezTo>
                        <a:pt x="256" y="96"/>
                        <a:pt x="320" y="48"/>
                        <a:pt x="384" y="0"/>
                      </a:cubicBezTo>
                    </a:path>
                  </a:pathLst>
                </a:custGeom>
                <a:noFill/>
                <a:ln w="9525">
                  <a:solidFill>
                    <a:srgbClr val="E2170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59438" name="Oval 46">
                  <a:extLst>
                    <a:ext uri="{FF2B5EF4-FFF2-40B4-BE49-F238E27FC236}">
                      <a16:creationId xmlns:a16="http://schemas.microsoft.com/office/drawing/2014/main" id="{BFC5214A-8D40-49A7-B81D-21A559C0D501}"/>
                    </a:ext>
                  </a:extLst>
                </p:cNvPr>
                <p:cNvSpPr>
                  <a:spLocks noChangeArrowheads="1"/>
                </p:cNvSpPr>
                <p:nvPr/>
              </p:nvSpPr>
              <p:spPr bwMode="auto">
                <a:xfrm>
                  <a:off x="3851" y="2118"/>
                  <a:ext cx="79" cy="84"/>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grpSp>
        </p:grpSp>
        <p:sp>
          <p:nvSpPr>
            <p:cNvPr id="59402" name="Line 47">
              <a:extLst>
                <a:ext uri="{FF2B5EF4-FFF2-40B4-BE49-F238E27FC236}">
                  <a16:creationId xmlns:a16="http://schemas.microsoft.com/office/drawing/2014/main" id="{D1B6B695-DC61-4B12-9C44-C53273564C0A}"/>
                </a:ext>
              </a:extLst>
            </p:cNvPr>
            <p:cNvSpPr>
              <a:spLocks noChangeShapeType="1"/>
            </p:cNvSpPr>
            <p:nvPr/>
          </p:nvSpPr>
          <p:spPr bwMode="auto">
            <a:xfrm>
              <a:off x="3216" y="1302"/>
              <a:ext cx="0" cy="1968"/>
            </a:xfrm>
            <a:prstGeom prst="line">
              <a:avLst/>
            </a:prstGeom>
            <a:noFill/>
            <a:ln w="9525" cap="rnd">
              <a:solidFill>
                <a:srgbClr val="808080"/>
              </a:solidFill>
              <a:prstDash val="sysDot"/>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59403" name="Text Box 48">
              <a:extLst>
                <a:ext uri="{FF2B5EF4-FFF2-40B4-BE49-F238E27FC236}">
                  <a16:creationId xmlns:a16="http://schemas.microsoft.com/office/drawing/2014/main" id="{44CB8E3D-2D50-4D7D-89F1-2616BE419AB0}"/>
                </a:ext>
              </a:extLst>
            </p:cNvPr>
            <p:cNvSpPr txBox="1">
              <a:spLocks noChangeArrowheads="1"/>
            </p:cNvSpPr>
            <p:nvPr/>
          </p:nvSpPr>
          <p:spPr bwMode="auto">
            <a:xfrm>
              <a:off x="3541" y="1104"/>
              <a:ext cx="1705"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b="1">
                  <a:latin typeface="Courier New" panose="02070309020205020404" pitchFamily="49" charset="0"/>
                </a:rPr>
                <a:t>Document 2</a:t>
              </a:r>
            </a:p>
          </p:txBody>
        </p:sp>
        <p:sp>
          <p:nvSpPr>
            <p:cNvPr id="59404" name="Line 49">
              <a:extLst>
                <a:ext uri="{FF2B5EF4-FFF2-40B4-BE49-F238E27FC236}">
                  <a16:creationId xmlns:a16="http://schemas.microsoft.com/office/drawing/2014/main" id="{F87AA696-7CBD-4638-BE12-22EC09A153E7}"/>
                </a:ext>
              </a:extLst>
            </p:cNvPr>
            <p:cNvSpPr>
              <a:spLocks noChangeShapeType="1"/>
            </p:cNvSpPr>
            <p:nvPr/>
          </p:nvSpPr>
          <p:spPr bwMode="auto">
            <a:xfrm>
              <a:off x="3216" y="1866"/>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05" name="Oval 50">
              <a:extLst>
                <a:ext uri="{FF2B5EF4-FFF2-40B4-BE49-F238E27FC236}">
                  <a16:creationId xmlns:a16="http://schemas.microsoft.com/office/drawing/2014/main" id="{7B098E1E-6808-4ADC-9DBC-236BB50073AB}"/>
                </a:ext>
              </a:extLst>
            </p:cNvPr>
            <p:cNvSpPr>
              <a:spLocks noChangeArrowheads="1"/>
            </p:cNvSpPr>
            <p:nvPr/>
          </p:nvSpPr>
          <p:spPr bwMode="auto">
            <a:xfrm flipH="1">
              <a:off x="4138" y="1776"/>
              <a:ext cx="66" cy="86"/>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06" name="Oval 51">
              <a:extLst>
                <a:ext uri="{FF2B5EF4-FFF2-40B4-BE49-F238E27FC236}">
                  <a16:creationId xmlns:a16="http://schemas.microsoft.com/office/drawing/2014/main" id="{33CE6EFC-0C81-4617-BF3F-56FF4E577E81}"/>
                </a:ext>
              </a:extLst>
            </p:cNvPr>
            <p:cNvSpPr>
              <a:spLocks noChangeArrowheads="1"/>
            </p:cNvSpPr>
            <p:nvPr/>
          </p:nvSpPr>
          <p:spPr bwMode="auto">
            <a:xfrm flipH="1">
              <a:off x="3941" y="1776"/>
              <a:ext cx="66" cy="86"/>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07" name="Oval 52">
              <a:extLst>
                <a:ext uri="{FF2B5EF4-FFF2-40B4-BE49-F238E27FC236}">
                  <a16:creationId xmlns:a16="http://schemas.microsoft.com/office/drawing/2014/main" id="{B0AC5644-2C4A-470C-9843-091D8A765312}"/>
                </a:ext>
              </a:extLst>
            </p:cNvPr>
            <p:cNvSpPr>
              <a:spLocks noChangeArrowheads="1"/>
            </p:cNvSpPr>
            <p:nvPr/>
          </p:nvSpPr>
          <p:spPr bwMode="auto">
            <a:xfrm flipH="1">
              <a:off x="4533" y="1776"/>
              <a:ext cx="65" cy="86"/>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08" name="Oval 53">
              <a:extLst>
                <a:ext uri="{FF2B5EF4-FFF2-40B4-BE49-F238E27FC236}">
                  <a16:creationId xmlns:a16="http://schemas.microsoft.com/office/drawing/2014/main" id="{8964D461-0E5A-4C56-AAEF-A4D8D5E60E36}"/>
                </a:ext>
              </a:extLst>
            </p:cNvPr>
            <p:cNvSpPr>
              <a:spLocks noChangeArrowheads="1"/>
            </p:cNvSpPr>
            <p:nvPr/>
          </p:nvSpPr>
          <p:spPr bwMode="auto">
            <a:xfrm flipH="1">
              <a:off x="4795" y="1776"/>
              <a:ext cx="66" cy="86"/>
            </a:xfrm>
            <a:prstGeom prst="ellipse">
              <a:avLst/>
            </a:prstGeom>
            <a:solidFill>
              <a:schemeClr val="accent1"/>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09" name="Line 54">
              <a:extLst>
                <a:ext uri="{FF2B5EF4-FFF2-40B4-BE49-F238E27FC236}">
                  <a16:creationId xmlns:a16="http://schemas.microsoft.com/office/drawing/2014/main" id="{863C60E1-EC50-4CF9-981D-32E91D0E175D}"/>
                </a:ext>
              </a:extLst>
            </p:cNvPr>
            <p:cNvSpPr>
              <a:spLocks noChangeShapeType="1"/>
            </p:cNvSpPr>
            <p:nvPr/>
          </p:nvSpPr>
          <p:spPr bwMode="auto">
            <a:xfrm>
              <a:off x="3216" y="2634"/>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10" name="Oval 55">
              <a:extLst>
                <a:ext uri="{FF2B5EF4-FFF2-40B4-BE49-F238E27FC236}">
                  <a16:creationId xmlns:a16="http://schemas.microsoft.com/office/drawing/2014/main" id="{624950D1-D289-4BF5-98C6-B5A5DAB7D1B4}"/>
                </a:ext>
              </a:extLst>
            </p:cNvPr>
            <p:cNvSpPr>
              <a:spLocks noChangeArrowheads="1"/>
            </p:cNvSpPr>
            <p:nvPr/>
          </p:nvSpPr>
          <p:spPr bwMode="auto">
            <a:xfrm flipH="1">
              <a:off x="4927" y="2544"/>
              <a:ext cx="65" cy="86"/>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11" name="Oval 56">
              <a:extLst>
                <a:ext uri="{FF2B5EF4-FFF2-40B4-BE49-F238E27FC236}">
                  <a16:creationId xmlns:a16="http://schemas.microsoft.com/office/drawing/2014/main" id="{10687BC4-569F-4EF7-BB24-3AA52C93D1D6}"/>
                </a:ext>
              </a:extLst>
            </p:cNvPr>
            <p:cNvSpPr>
              <a:spLocks noChangeArrowheads="1"/>
            </p:cNvSpPr>
            <p:nvPr/>
          </p:nvSpPr>
          <p:spPr bwMode="auto">
            <a:xfrm flipH="1">
              <a:off x="4336" y="2544"/>
              <a:ext cx="65" cy="86"/>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12" name="Oval 57">
              <a:extLst>
                <a:ext uri="{FF2B5EF4-FFF2-40B4-BE49-F238E27FC236}">
                  <a16:creationId xmlns:a16="http://schemas.microsoft.com/office/drawing/2014/main" id="{B743DA87-7356-4ADC-B9F3-3B078D7A254A}"/>
                </a:ext>
              </a:extLst>
            </p:cNvPr>
            <p:cNvSpPr>
              <a:spLocks noChangeArrowheads="1"/>
            </p:cNvSpPr>
            <p:nvPr/>
          </p:nvSpPr>
          <p:spPr bwMode="auto">
            <a:xfrm flipH="1">
              <a:off x="3744" y="2544"/>
              <a:ext cx="66" cy="86"/>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13" name="Oval 58">
              <a:extLst>
                <a:ext uri="{FF2B5EF4-FFF2-40B4-BE49-F238E27FC236}">
                  <a16:creationId xmlns:a16="http://schemas.microsoft.com/office/drawing/2014/main" id="{9E71D223-4E1B-4843-AA24-B7600C023E62}"/>
                </a:ext>
              </a:extLst>
            </p:cNvPr>
            <p:cNvSpPr>
              <a:spLocks noChangeArrowheads="1"/>
            </p:cNvSpPr>
            <p:nvPr/>
          </p:nvSpPr>
          <p:spPr bwMode="auto">
            <a:xfrm flipH="1">
              <a:off x="4664" y="2544"/>
              <a:ext cx="66" cy="86"/>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14" name="Line 59">
              <a:extLst>
                <a:ext uri="{FF2B5EF4-FFF2-40B4-BE49-F238E27FC236}">
                  <a16:creationId xmlns:a16="http://schemas.microsoft.com/office/drawing/2014/main" id="{92F50C75-2D16-4E08-8B1B-363DA6AC33FE}"/>
                </a:ext>
              </a:extLst>
            </p:cNvPr>
            <p:cNvSpPr>
              <a:spLocks noChangeShapeType="1"/>
            </p:cNvSpPr>
            <p:nvPr/>
          </p:nvSpPr>
          <p:spPr bwMode="auto">
            <a:xfrm>
              <a:off x="3216" y="2970"/>
              <a:ext cx="2064" cy="0"/>
            </a:xfrm>
            <a:prstGeom prst="line">
              <a:avLst/>
            </a:prstGeom>
            <a:noFill/>
            <a:ln w="9525">
              <a:solidFill>
                <a:srgbClr val="000000"/>
              </a:solidFill>
              <a:round/>
              <a:headEnd type="oval"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59415" name="Oval 60">
              <a:extLst>
                <a:ext uri="{FF2B5EF4-FFF2-40B4-BE49-F238E27FC236}">
                  <a16:creationId xmlns:a16="http://schemas.microsoft.com/office/drawing/2014/main" id="{320A0006-AC58-4B46-B9A9-2E7F89571B86}"/>
                </a:ext>
              </a:extLst>
            </p:cNvPr>
            <p:cNvSpPr>
              <a:spLocks noChangeArrowheads="1"/>
            </p:cNvSpPr>
            <p:nvPr/>
          </p:nvSpPr>
          <p:spPr bwMode="auto">
            <a:xfrm flipH="1">
              <a:off x="3744" y="2880"/>
              <a:ext cx="66" cy="86"/>
            </a:xfrm>
            <a:prstGeom prst="ellipse">
              <a:avLst/>
            </a:prstGeom>
            <a:solidFill>
              <a:srgbClr val="E21702"/>
            </a:solidFill>
            <a:ln w="9525">
              <a:solidFill>
                <a:schemeClr val="tx1"/>
              </a:solidFill>
              <a:round/>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16" name="AutoShape 61">
              <a:extLst>
                <a:ext uri="{FF2B5EF4-FFF2-40B4-BE49-F238E27FC236}">
                  <a16:creationId xmlns:a16="http://schemas.microsoft.com/office/drawing/2014/main" id="{7B9FA624-4EC9-42E4-93EA-C845A756B50B}"/>
                </a:ext>
              </a:extLst>
            </p:cNvPr>
            <p:cNvSpPr>
              <a:spLocks/>
            </p:cNvSpPr>
            <p:nvPr/>
          </p:nvSpPr>
          <p:spPr bwMode="auto">
            <a:xfrm rot="5400000">
              <a:off x="2280" y="1848"/>
              <a:ext cx="288" cy="2640"/>
            </a:xfrm>
            <a:prstGeom prst="rightBracket">
              <a:avLst>
                <a:gd name="adj" fmla="val 458333"/>
              </a:avLst>
            </a:prstGeom>
            <a:noFill/>
            <a:ln w="28575">
              <a:solidFill>
                <a:schemeClr val="tx1"/>
              </a:solidFill>
              <a:prstDash val="dash"/>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endParaRPr lang="en-US" altLang="en-US" sz="2400">
                <a:latin typeface="Lucida Sans" panose="020B0602030504020204" pitchFamily="34" charset="0"/>
              </a:endParaRPr>
            </a:p>
          </p:txBody>
        </p:sp>
        <p:sp>
          <p:nvSpPr>
            <p:cNvPr id="59417" name="Text Box 62">
              <a:extLst>
                <a:ext uri="{FF2B5EF4-FFF2-40B4-BE49-F238E27FC236}">
                  <a16:creationId xmlns:a16="http://schemas.microsoft.com/office/drawing/2014/main" id="{63136EDD-0D99-433A-A0EC-FFDADB7A04E3}"/>
                </a:ext>
              </a:extLst>
            </p:cNvPr>
            <p:cNvSpPr txBox="1">
              <a:spLocks noChangeArrowheads="1"/>
            </p:cNvSpPr>
            <p:nvPr/>
          </p:nvSpPr>
          <p:spPr bwMode="auto">
            <a:xfrm>
              <a:off x="2736" y="1756"/>
              <a:ext cx="453"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18" name="Text Box 63">
              <a:extLst>
                <a:ext uri="{FF2B5EF4-FFF2-40B4-BE49-F238E27FC236}">
                  <a16:creationId xmlns:a16="http://schemas.microsoft.com/office/drawing/2014/main" id="{C2E790B4-17C4-4ADB-B95A-C09389254FB2}"/>
                </a:ext>
              </a:extLst>
            </p:cNvPr>
            <p:cNvSpPr txBox="1">
              <a:spLocks noChangeArrowheads="1"/>
            </p:cNvSpPr>
            <p:nvPr/>
          </p:nvSpPr>
          <p:spPr bwMode="auto">
            <a:xfrm>
              <a:off x="2736" y="2092"/>
              <a:ext cx="453"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19" name="Text Box 64">
              <a:extLst>
                <a:ext uri="{FF2B5EF4-FFF2-40B4-BE49-F238E27FC236}">
                  <a16:creationId xmlns:a16="http://schemas.microsoft.com/office/drawing/2014/main" id="{144DA049-726B-4FCA-837B-55F17A847F6F}"/>
                </a:ext>
              </a:extLst>
            </p:cNvPr>
            <p:cNvSpPr txBox="1">
              <a:spLocks noChangeArrowheads="1"/>
            </p:cNvSpPr>
            <p:nvPr/>
          </p:nvSpPr>
          <p:spPr bwMode="auto">
            <a:xfrm>
              <a:off x="2736" y="2476"/>
              <a:ext cx="453"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20" name="Text Box 65">
              <a:extLst>
                <a:ext uri="{FF2B5EF4-FFF2-40B4-BE49-F238E27FC236}">
                  <a16:creationId xmlns:a16="http://schemas.microsoft.com/office/drawing/2014/main" id="{75102940-3128-4770-9251-AC9C414EB560}"/>
                </a:ext>
              </a:extLst>
            </p:cNvPr>
            <p:cNvSpPr txBox="1">
              <a:spLocks noChangeArrowheads="1"/>
            </p:cNvSpPr>
            <p:nvPr/>
          </p:nvSpPr>
          <p:spPr bwMode="auto">
            <a:xfrm>
              <a:off x="2736" y="2813"/>
              <a:ext cx="453"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21" name="Text Box 66">
              <a:extLst>
                <a:ext uri="{FF2B5EF4-FFF2-40B4-BE49-F238E27FC236}">
                  <a16:creationId xmlns:a16="http://schemas.microsoft.com/office/drawing/2014/main" id="{8A9CB0CF-FB11-46ED-A4B5-5DC3D987F0A6}"/>
                </a:ext>
              </a:extLst>
            </p:cNvPr>
            <p:cNvSpPr txBox="1">
              <a:spLocks noChangeArrowheads="1"/>
            </p:cNvSpPr>
            <p:nvPr/>
          </p:nvSpPr>
          <p:spPr bwMode="auto">
            <a:xfrm>
              <a:off x="5232" y="1728"/>
              <a:ext cx="452"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22" name="Text Box 67">
              <a:extLst>
                <a:ext uri="{FF2B5EF4-FFF2-40B4-BE49-F238E27FC236}">
                  <a16:creationId xmlns:a16="http://schemas.microsoft.com/office/drawing/2014/main" id="{14C08D65-585D-4329-BADB-D799DC68ADAB}"/>
                </a:ext>
              </a:extLst>
            </p:cNvPr>
            <p:cNvSpPr txBox="1">
              <a:spLocks noChangeArrowheads="1"/>
            </p:cNvSpPr>
            <p:nvPr/>
          </p:nvSpPr>
          <p:spPr bwMode="auto">
            <a:xfrm>
              <a:off x="5232" y="2063"/>
              <a:ext cx="452"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23" name="Text Box 68">
              <a:extLst>
                <a:ext uri="{FF2B5EF4-FFF2-40B4-BE49-F238E27FC236}">
                  <a16:creationId xmlns:a16="http://schemas.microsoft.com/office/drawing/2014/main" id="{226CA728-3666-41D7-91C3-E40E985CB153}"/>
                </a:ext>
              </a:extLst>
            </p:cNvPr>
            <p:cNvSpPr txBox="1">
              <a:spLocks noChangeArrowheads="1"/>
            </p:cNvSpPr>
            <p:nvPr/>
          </p:nvSpPr>
          <p:spPr bwMode="auto">
            <a:xfrm>
              <a:off x="5232" y="2449"/>
              <a:ext cx="45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sp>
          <p:nvSpPr>
            <p:cNvPr id="59424" name="Text Box 69">
              <a:extLst>
                <a:ext uri="{FF2B5EF4-FFF2-40B4-BE49-F238E27FC236}">
                  <a16:creationId xmlns:a16="http://schemas.microsoft.com/office/drawing/2014/main" id="{F523BCC1-938C-495E-A51A-F351D2DC0543}"/>
                </a:ext>
              </a:extLst>
            </p:cNvPr>
            <p:cNvSpPr txBox="1">
              <a:spLocks noChangeArrowheads="1"/>
            </p:cNvSpPr>
            <p:nvPr/>
          </p:nvSpPr>
          <p:spPr bwMode="auto">
            <a:xfrm>
              <a:off x="5231" y="2784"/>
              <a:ext cx="453"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400">
                  <a:latin typeface="Courier New" panose="02070309020205020404" pitchFamily="49" charset="0"/>
                </a:rPr>
                <a:t>2</a:t>
              </a:r>
              <a:r>
                <a:rPr lang="en-US" altLang="en-US" sz="2400" baseline="30000">
                  <a:latin typeface="Courier New" panose="02070309020205020404" pitchFamily="49" charset="0"/>
                </a:rPr>
                <a:t>64</a:t>
              </a:r>
            </a:p>
          </p:txBody>
        </p:sp>
      </p:grpSp>
      <p:sp>
        <p:nvSpPr>
          <p:cNvPr id="59395" name="Text Box 70">
            <a:extLst>
              <a:ext uri="{FF2B5EF4-FFF2-40B4-BE49-F238E27FC236}">
                <a16:creationId xmlns:a16="http://schemas.microsoft.com/office/drawing/2014/main" id="{096440DC-DFB6-4FA3-9891-916FBA263FA6}"/>
              </a:ext>
            </a:extLst>
          </p:cNvPr>
          <p:cNvSpPr txBox="1">
            <a:spLocks noChangeArrowheads="1"/>
          </p:cNvSpPr>
          <p:nvPr/>
        </p:nvSpPr>
        <p:spPr bwMode="auto">
          <a:xfrm>
            <a:off x="762000" y="4495800"/>
            <a:ext cx="79248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2000" dirty="0">
                <a:solidFill>
                  <a:srgbClr val="000000"/>
                </a:solidFill>
                <a:latin typeface="Tahoma" panose="020B0604030504040204" pitchFamily="34" charset="0"/>
              </a:rPr>
              <a:t>A = B </a:t>
            </a:r>
            <a:r>
              <a:rPr lang="en-US" altLang="en-US" sz="2000" dirty="0" err="1">
                <a:solidFill>
                  <a:srgbClr val="000000"/>
                </a:solidFill>
                <a:latin typeface="Tahoma" panose="020B0604030504040204" pitchFamily="34" charset="0"/>
              </a:rPr>
              <a:t>iff</a:t>
            </a:r>
            <a:r>
              <a:rPr lang="en-US" altLang="en-US" sz="2000" dirty="0">
                <a:solidFill>
                  <a:srgbClr val="000000"/>
                </a:solidFill>
                <a:latin typeface="Tahoma" panose="020B0604030504040204" pitchFamily="34" charset="0"/>
              </a:rPr>
              <a:t> the shingle with the MIN value in the union of Doc1 and Doc2 is common to both (i.e., lies in the intersection)</a:t>
            </a:r>
          </a:p>
          <a:p>
            <a:pPr eaLnBrk="1" hangingPunct="1">
              <a:spcBef>
                <a:spcPct val="0"/>
              </a:spcBef>
              <a:buClrTx/>
              <a:buFontTx/>
              <a:buNone/>
            </a:pPr>
            <a:endParaRPr lang="en-US" altLang="en-US" sz="2000" dirty="0">
              <a:solidFill>
                <a:srgbClr val="000000"/>
              </a:solidFill>
              <a:latin typeface="Tahoma" panose="020B0604030504040204" pitchFamily="34" charset="0"/>
            </a:endParaRPr>
          </a:p>
          <a:p>
            <a:pPr eaLnBrk="1" hangingPunct="1">
              <a:spcBef>
                <a:spcPct val="0"/>
              </a:spcBef>
              <a:buClrTx/>
              <a:buFontTx/>
              <a:buNone/>
            </a:pPr>
            <a:r>
              <a:rPr lang="en-US" altLang="en-US" sz="2000" dirty="0">
                <a:solidFill>
                  <a:srgbClr val="000000"/>
                </a:solidFill>
                <a:latin typeface="Tahoma" panose="020B0604030504040204" pitchFamily="34" charset="0"/>
              </a:rPr>
              <a:t>Claim: This happens with probability</a:t>
            </a:r>
            <a:r>
              <a:rPr lang="en-US" altLang="en-US" sz="2000" dirty="0">
                <a:latin typeface="Courier New" panose="02070309020205020404" pitchFamily="49" charset="0"/>
              </a:rPr>
              <a:t>    </a:t>
            </a:r>
            <a:endParaRPr lang="en-US" altLang="en-US" sz="1600" dirty="0">
              <a:latin typeface="Courier New" panose="02070309020205020404" pitchFamily="49" charset="0"/>
            </a:endParaRPr>
          </a:p>
          <a:p>
            <a:pPr eaLnBrk="1" hangingPunct="1">
              <a:spcBef>
                <a:spcPct val="0"/>
              </a:spcBef>
              <a:buClrTx/>
              <a:buFontTx/>
              <a:buNone/>
            </a:pPr>
            <a:r>
              <a:rPr lang="en-US" altLang="en-US" sz="2000" b="1" dirty="0">
                <a:latin typeface="Courier New" panose="02070309020205020404" pitchFamily="49" charset="0"/>
              </a:rPr>
              <a:t>    </a:t>
            </a:r>
            <a:r>
              <a:rPr lang="en-US" altLang="en-US" sz="2000" b="1" dirty="0" err="1">
                <a:latin typeface="Courier New" panose="02070309020205020404" pitchFamily="49" charset="0"/>
              </a:rPr>
              <a:t>Size_of_intersection</a:t>
            </a:r>
            <a:r>
              <a:rPr lang="en-US" altLang="en-US" sz="2000" b="1" dirty="0">
                <a:latin typeface="Courier New" panose="02070309020205020404" pitchFamily="49" charset="0"/>
              </a:rPr>
              <a:t> / </a:t>
            </a:r>
            <a:r>
              <a:rPr lang="en-US" altLang="en-US" sz="2000" b="1" dirty="0" err="1">
                <a:latin typeface="Courier New" panose="02070309020205020404" pitchFamily="49" charset="0"/>
              </a:rPr>
              <a:t>Size_of_union</a:t>
            </a:r>
            <a:endParaRPr lang="en-US" altLang="en-US" sz="2000" b="1" dirty="0">
              <a:latin typeface="Courier New" panose="02070309020205020404" pitchFamily="49" charset="0"/>
            </a:endParaRPr>
          </a:p>
        </p:txBody>
      </p:sp>
      <p:sp>
        <p:nvSpPr>
          <p:cNvPr id="59396" name="Text Box 71">
            <a:extLst>
              <a:ext uri="{FF2B5EF4-FFF2-40B4-BE49-F238E27FC236}">
                <a16:creationId xmlns:a16="http://schemas.microsoft.com/office/drawing/2014/main" id="{247C78E4-6BE5-41A8-8D66-68B0B71EF3FA}"/>
              </a:ext>
            </a:extLst>
          </p:cNvPr>
          <p:cNvSpPr txBox="1">
            <a:spLocks noChangeArrowheads="1"/>
          </p:cNvSpPr>
          <p:nvPr/>
        </p:nvSpPr>
        <p:spPr bwMode="auto">
          <a:xfrm>
            <a:off x="5257800" y="3303588"/>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400">
                <a:latin typeface="Lucida Sans" panose="020B0602030504020204" pitchFamily="34" charset="0"/>
              </a:rPr>
              <a:t>B</a:t>
            </a:r>
          </a:p>
        </p:txBody>
      </p:sp>
      <p:sp>
        <p:nvSpPr>
          <p:cNvPr id="59397" name="Text Box 72">
            <a:extLst>
              <a:ext uri="{FF2B5EF4-FFF2-40B4-BE49-F238E27FC236}">
                <a16:creationId xmlns:a16="http://schemas.microsoft.com/office/drawing/2014/main" id="{37A43140-9A01-40FA-A4F6-D5E0F1856A92}"/>
              </a:ext>
            </a:extLst>
          </p:cNvPr>
          <p:cNvSpPr txBox="1">
            <a:spLocks noChangeArrowheads="1"/>
          </p:cNvSpPr>
          <p:nvPr/>
        </p:nvSpPr>
        <p:spPr bwMode="auto">
          <a:xfrm>
            <a:off x="2057400" y="3276600"/>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400">
                <a:latin typeface="Lucida Sans" panose="020B0602030504020204" pitchFamily="34" charset="0"/>
              </a:rPr>
              <a:t>A</a:t>
            </a:r>
          </a:p>
        </p:txBody>
      </p:sp>
      <p:sp>
        <p:nvSpPr>
          <p:cNvPr id="59399" name="TextBox 4">
            <a:extLst>
              <a:ext uri="{FF2B5EF4-FFF2-40B4-BE49-F238E27FC236}">
                <a16:creationId xmlns:a16="http://schemas.microsoft.com/office/drawing/2014/main" id="{49A0C53D-DBE4-4EB9-94F9-2EAFBA6CEA5F}"/>
              </a:ext>
            </a:extLst>
          </p:cNvPr>
          <p:cNvSpPr txBox="1">
            <a:spLocks noChangeArrowheads="1"/>
          </p:cNvSpPr>
          <p:nvPr/>
        </p:nvSpPr>
        <p:spPr bwMode="auto">
          <a:xfrm>
            <a:off x="7620000" y="-33338"/>
            <a:ext cx="1101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ClrTx/>
              <a:buFontTx/>
              <a:buNone/>
            </a:pPr>
            <a:r>
              <a:rPr lang="en-US" altLang="en-US" sz="1600">
                <a:solidFill>
                  <a:srgbClr val="FBFCFF"/>
                </a:solidFill>
                <a:latin typeface="Lucida Sans" panose="020B0602030504020204" pitchFamily="34" charset="0"/>
              </a:rPr>
              <a:t>Sec. 19.6</a:t>
            </a:r>
          </a:p>
        </p:txBody>
      </p:sp>
    </p:spTree>
    <p:extLst>
      <p:ext uri="{BB962C8B-B14F-4D97-AF65-F5344CB8AC3E}">
        <p14:creationId xmlns:p14="http://schemas.microsoft.com/office/powerpoint/2010/main" val="914581905"/>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69F2-C6E4-43BF-8E0F-4F6D18E30575}"/>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7B0B0FC2-C845-4A44-8EB4-59AB5903647A}"/>
              </a:ext>
            </a:extLst>
          </p:cNvPr>
          <p:cNvSpPr>
            <a:spLocks noGrp="1"/>
          </p:cNvSpPr>
          <p:nvPr>
            <p:ph idx="1"/>
          </p:nvPr>
        </p:nvSpPr>
        <p:spPr/>
        <p:txBody>
          <a:bodyPr/>
          <a:lstStyle/>
          <a:p>
            <a:pPr marL="0" indent="0">
              <a:buNone/>
            </a:pPr>
            <a:r>
              <a:rPr lang="en-US" dirty="0"/>
              <a:t>Transforms the problem from comparing various sizes of text to comparing 64-bit integers.</a:t>
            </a:r>
          </a:p>
          <a:p>
            <a:pPr marL="0" indent="0">
              <a:buNone/>
            </a:pPr>
            <a:r>
              <a:rPr lang="en-US" dirty="0"/>
              <a:t>But it’s still largely heuristic because you still have to decide how big the shingles should be, whether to keep duplicates and how many shingles to keep for each document.</a:t>
            </a:r>
          </a:p>
          <a:p>
            <a:pPr marL="0" indent="0">
              <a:buNone/>
            </a:pPr>
            <a:r>
              <a:rPr lang="en-US" dirty="0"/>
              <a:t>Unclear why there’s an advantage to doing “200 random permutations” (out of 64! = 1.27e+089 possible) of what are already basically random numbers representing the hashes of all the shingles.</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284257FE-79D3-4C2C-8BBB-A8968C86286A}"/>
              </a:ext>
            </a:extLst>
          </p:cNvPr>
          <p:cNvSpPr>
            <a:spLocks noGrp="1"/>
          </p:cNvSpPr>
          <p:nvPr>
            <p:ph type="sldNum" sz="quarter" idx="12"/>
          </p:nvPr>
        </p:nvSpPr>
        <p:spPr/>
        <p:txBody>
          <a:bodyPr/>
          <a:lstStyle/>
          <a:p>
            <a:fld id="{F8D59B09-23C8-46BA-B508-CE17BADF421E}" type="slidenum">
              <a:rPr lang="en-US" smtClean="0"/>
              <a:pPr/>
              <a:t>53</a:t>
            </a:fld>
            <a:endParaRPr lang="en-US"/>
          </a:p>
        </p:txBody>
      </p:sp>
    </p:spTree>
    <p:extLst>
      <p:ext uri="{BB962C8B-B14F-4D97-AF65-F5344CB8AC3E}">
        <p14:creationId xmlns:p14="http://schemas.microsoft.com/office/powerpoint/2010/main" val="39759658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F0EA-9F85-4073-9D72-67B78B451304}"/>
              </a:ext>
            </a:extLst>
          </p:cNvPr>
          <p:cNvSpPr>
            <a:spLocks noGrp="1"/>
          </p:cNvSpPr>
          <p:nvPr>
            <p:ph type="title"/>
          </p:nvPr>
        </p:nvSpPr>
        <p:spPr/>
        <p:txBody>
          <a:bodyPr/>
          <a:lstStyle/>
          <a:p>
            <a:r>
              <a:rPr lang="en-US" dirty="0"/>
              <a:t>to investigate</a:t>
            </a:r>
          </a:p>
        </p:txBody>
      </p:sp>
      <p:sp>
        <p:nvSpPr>
          <p:cNvPr id="3" name="Content Placeholder 2">
            <a:extLst>
              <a:ext uri="{FF2B5EF4-FFF2-40B4-BE49-F238E27FC236}">
                <a16:creationId xmlns:a16="http://schemas.microsoft.com/office/drawing/2014/main" id="{DBF70DAF-689E-452C-A047-BDA3F63E55C4}"/>
              </a:ext>
            </a:extLst>
          </p:cNvPr>
          <p:cNvSpPr>
            <a:spLocks noGrp="1"/>
          </p:cNvSpPr>
          <p:nvPr>
            <p:ph idx="1"/>
          </p:nvPr>
        </p:nvSpPr>
        <p:spPr/>
        <p:txBody>
          <a:bodyPr/>
          <a:lstStyle/>
          <a:p>
            <a:r>
              <a:rPr lang="en-US" dirty="0"/>
              <a:t>I’ve written and uploaded two C++ programs that can memory map a file and calculate a sorted list shingles for comparison.</a:t>
            </a:r>
          </a:p>
          <a:p>
            <a:endParaRPr lang="en-US" dirty="0"/>
          </a:p>
          <a:p>
            <a:r>
              <a:rPr lang="en-US" dirty="0"/>
              <a:t>LinuxShingle.cpp</a:t>
            </a:r>
          </a:p>
          <a:p>
            <a:r>
              <a:rPr lang="en-US" dirty="0"/>
              <a:t>WindowsShingle.cpp</a:t>
            </a:r>
          </a:p>
        </p:txBody>
      </p:sp>
      <p:sp>
        <p:nvSpPr>
          <p:cNvPr id="4" name="Slide Number Placeholder 3">
            <a:extLst>
              <a:ext uri="{FF2B5EF4-FFF2-40B4-BE49-F238E27FC236}">
                <a16:creationId xmlns:a16="http://schemas.microsoft.com/office/drawing/2014/main" id="{B35B6FD8-7B2A-47D4-8E90-0F85CFAD4E73}"/>
              </a:ext>
            </a:extLst>
          </p:cNvPr>
          <p:cNvSpPr>
            <a:spLocks noGrp="1"/>
          </p:cNvSpPr>
          <p:nvPr>
            <p:ph type="sldNum" sz="quarter" idx="12"/>
          </p:nvPr>
        </p:nvSpPr>
        <p:spPr/>
        <p:txBody>
          <a:bodyPr/>
          <a:lstStyle/>
          <a:p>
            <a:fld id="{F8D59B09-23C8-46BA-B508-CE17BADF421E}" type="slidenum">
              <a:rPr lang="en-US" smtClean="0"/>
              <a:pPr/>
              <a:t>54</a:t>
            </a:fld>
            <a:endParaRPr lang="en-US"/>
          </a:p>
        </p:txBody>
      </p:sp>
    </p:spTree>
    <p:extLst>
      <p:ext uri="{BB962C8B-B14F-4D97-AF65-F5344CB8AC3E}">
        <p14:creationId xmlns:p14="http://schemas.microsoft.com/office/powerpoint/2010/main" val="2310954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55</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4278094"/>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10 C% WindowsShingle.exe</a:t>
            </a:r>
          </a:p>
          <a:p>
            <a:r>
              <a:rPr lang="en-US" sz="1600" dirty="0">
                <a:solidFill>
                  <a:schemeClr val="bg1"/>
                </a:solidFill>
                <a:latin typeface="Consolas" panose="020B0609020204030204" pitchFamily="49" charset="0"/>
              </a:rPr>
              <a:t>Usage:  Shingle [-d] &lt;</a:t>
            </a:r>
            <a:r>
              <a:rPr lang="en-US" sz="1600" dirty="0" err="1">
                <a:solidFill>
                  <a:schemeClr val="bg1"/>
                </a:solidFill>
                <a:latin typeface="Consolas" panose="020B0609020204030204" pitchFamily="49" charset="0"/>
              </a:rPr>
              <a:t>shingleSize</a:t>
            </a:r>
            <a:r>
              <a:rPr lang="en-US" sz="1600" dirty="0">
                <a:solidFill>
                  <a:schemeClr val="bg1"/>
                </a:solidFill>
                <a:latin typeface="Consolas" panose="020B0609020204030204" pitchFamily="49" charset="0"/>
              </a:rPr>
              <a:t>&gt; &lt;</a:t>
            </a:r>
            <a:r>
              <a:rPr lang="en-US" sz="1600" dirty="0" err="1">
                <a:solidFill>
                  <a:schemeClr val="bg1"/>
                </a:solidFill>
                <a:latin typeface="Consolas" panose="020B0609020204030204" pitchFamily="49" charset="0"/>
              </a:rPr>
              <a:t>stepSize</a:t>
            </a:r>
            <a:r>
              <a:rPr lang="en-US" sz="1600" dirty="0">
                <a:solidFill>
                  <a:schemeClr val="bg1"/>
                </a:solidFill>
                <a:latin typeface="Consolas" panose="020B0609020204030204" pitchFamily="49" charset="0"/>
              </a:rPr>
              <a:t>&gt; &lt;N&gt; &lt;filename&gt;</a:t>
            </a:r>
          </a:p>
          <a:p>
            <a:r>
              <a:rPr lang="en-US" sz="1600" dirty="0">
                <a:solidFill>
                  <a:schemeClr val="bg1"/>
                </a:solidFill>
                <a:latin typeface="Consolas" panose="020B0609020204030204" pitchFamily="49" charset="0"/>
              </a:rPr>
              <a:t>-d  Report duplicates. By default, only unique shingles </a:t>
            </a:r>
            <a:r>
              <a:rPr lang="en-US" sz="1600" dirty="0" err="1">
                <a:solidFill>
                  <a:schemeClr val="bg1"/>
                </a:solidFill>
                <a:latin typeface="Consolas" panose="020B0609020204030204" pitchFamily="49" charset="0"/>
              </a:rPr>
              <a:t>arereported</a:t>
            </a:r>
            <a:endParaRPr lang="en-US" sz="1600" dirty="0">
              <a:solidFill>
                <a:schemeClr val="bg1"/>
              </a:solidFill>
              <a:latin typeface="Consolas" panose="020B0609020204030204" pitchFamily="49" charset="0"/>
            </a:endParaRPr>
          </a:p>
          <a:p>
            <a:r>
              <a:rPr lang="en-US" sz="1600" dirty="0" err="1">
                <a:solidFill>
                  <a:schemeClr val="bg1"/>
                </a:solidFill>
                <a:latin typeface="Consolas" panose="020B0609020204030204" pitchFamily="49" charset="0"/>
              </a:rPr>
              <a:t>shingleSize</a:t>
            </a:r>
            <a:r>
              <a:rPr lang="en-US" sz="1600" dirty="0">
                <a:solidFill>
                  <a:schemeClr val="bg1"/>
                </a:solidFill>
                <a:latin typeface="Consolas" panose="020B0609020204030204" pitchFamily="49" charset="0"/>
              </a:rPr>
              <a:t> = number of characters in a shingle</a:t>
            </a:r>
          </a:p>
          <a:p>
            <a:r>
              <a:rPr lang="en-US" sz="1600" dirty="0" err="1">
                <a:solidFill>
                  <a:schemeClr val="bg1"/>
                </a:solidFill>
                <a:latin typeface="Consolas" panose="020B0609020204030204" pitchFamily="49" charset="0"/>
              </a:rPr>
              <a:t>shingleStep</a:t>
            </a:r>
            <a:r>
              <a:rPr lang="en-US" sz="1600" dirty="0">
                <a:solidFill>
                  <a:schemeClr val="bg1"/>
                </a:solidFill>
                <a:latin typeface="Consolas" panose="020B0609020204030204" pitchFamily="49" charset="0"/>
              </a:rPr>
              <a:t> = how many characters to step from one shingle to next</a:t>
            </a:r>
          </a:p>
          <a:p>
            <a:r>
              <a:rPr lang="en-US" sz="1600" dirty="0">
                <a:solidFill>
                  <a:schemeClr val="bg1"/>
                </a:solidFill>
                <a:latin typeface="Consolas" panose="020B0609020204030204" pitchFamily="49" charset="0"/>
              </a:rPr>
              <a:t>N = number of shingles to report.  If N = -1, all shingles reported</a:t>
            </a:r>
          </a:p>
          <a:p>
            <a:r>
              <a:rPr lang="en-US" sz="1600" dirty="0">
                <a:solidFill>
                  <a:schemeClr val="bg1"/>
                </a:solidFill>
                <a:latin typeface="Consolas" panose="020B0609020204030204" pitchFamily="49" charset="0"/>
              </a:rPr>
              <a:t>11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002550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56</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6001643"/>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11 C% </a:t>
            </a:r>
            <a:r>
              <a:rPr lang="en-US" sz="1600" dirty="0" err="1">
                <a:solidFill>
                  <a:schemeClr val="bg1"/>
                </a:solidFill>
                <a:latin typeface="Consolas" panose="020B0609020204030204" pitchFamily="49" charset="0"/>
              </a:rPr>
              <a:t>wc</a:t>
            </a:r>
            <a:r>
              <a:rPr lang="en-US" sz="1600" dirty="0">
                <a:solidFill>
                  <a:schemeClr val="bg1"/>
                </a:solidFill>
                <a:latin typeface="Consolas" panose="020B0609020204030204" pitchFamily="49" charset="0"/>
              </a:rPr>
              <a:t> -l LinuxGet{Url,Ssl}.cpp</a:t>
            </a:r>
          </a:p>
          <a:p>
            <a:r>
              <a:rPr lang="en-US" sz="1600" dirty="0">
                <a:solidFill>
                  <a:schemeClr val="bg1"/>
                </a:solidFill>
                <a:latin typeface="Consolas" panose="020B0609020204030204" pitchFamily="49" charset="0"/>
              </a:rPr>
              <a:t>      188  LinuxGetUrl.cpp</a:t>
            </a:r>
          </a:p>
          <a:p>
            <a:r>
              <a:rPr lang="en-US" sz="1600" dirty="0">
                <a:solidFill>
                  <a:schemeClr val="bg1"/>
                </a:solidFill>
                <a:latin typeface="Consolas" panose="020B0609020204030204" pitchFamily="49" charset="0"/>
              </a:rPr>
              <a:t>      225  LinuxGetSsl.cpp</a:t>
            </a:r>
          </a:p>
          <a:p>
            <a:r>
              <a:rPr lang="en-US" sz="1600" dirty="0">
                <a:solidFill>
                  <a:schemeClr val="bg1"/>
                </a:solidFill>
                <a:latin typeface="Consolas" panose="020B0609020204030204" pitchFamily="49" charset="0"/>
              </a:rPr>
              <a:t>      413  total</a:t>
            </a:r>
          </a:p>
          <a:p>
            <a:r>
              <a:rPr lang="en-US" sz="1600" dirty="0">
                <a:solidFill>
                  <a:schemeClr val="bg1"/>
                </a:solidFill>
                <a:latin typeface="Consolas" panose="020B0609020204030204" pitchFamily="49" charset="0"/>
              </a:rPr>
              <a:t>12 C% diff !$ | head</a:t>
            </a:r>
          </a:p>
          <a:p>
            <a:r>
              <a:rPr lang="en-US" sz="1600" dirty="0">
                <a:solidFill>
                  <a:schemeClr val="bg1"/>
                </a:solidFill>
                <a:latin typeface="Consolas" panose="020B0609020204030204" pitchFamily="49" charset="0"/>
              </a:rPr>
              <a:t>diff LinuxGet{Url,Ssl}.cpp | head</a:t>
            </a:r>
          </a:p>
          <a:p>
            <a:r>
              <a:rPr lang="en-US" sz="1600" dirty="0">
                <a:solidFill>
                  <a:schemeClr val="bg1"/>
                </a:solidFill>
                <a:latin typeface="Consolas" panose="020B0609020204030204" pitchFamily="49" charset="0"/>
              </a:rPr>
              <a:t>1c1,3</a:t>
            </a:r>
          </a:p>
          <a:p>
            <a:r>
              <a:rPr lang="en-US" sz="1600" dirty="0">
                <a:solidFill>
                  <a:schemeClr val="bg1"/>
                </a:solidFill>
                <a:latin typeface="Consolas" panose="020B0609020204030204" pitchFamily="49" charset="0"/>
              </a:rPr>
              <a:t>&lt; // Linux get URL utility that copies the HTTP page to </a:t>
            </a:r>
            <a:r>
              <a:rPr lang="en-US" sz="1600" dirty="0" err="1">
                <a:solidFill>
                  <a:schemeClr val="bg1"/>
                </a:solidFill>
                <a:latin typeface="Consolas" panose="020B0609020204030204" pitchFamily="49" charset="0"/>
              </a:rPr>
              <a:t>stdout</a:t>
            </a:r>
            <a:r>
              <a:rPr lang="en-US" sz="1600" dirty="0">
                <a:solidFill>
                  <a:schemeClr val="bg1"/>
                </a:solidFill>
                <a:latin typeface="Consolas" panose="020B0609020204030204" pitchFamily="49" charset="0"/>
              </a:rPr>
              <a:t>.</a:t>
            </a:r>
          </a:p>
          <a:p>
            <a:r>
              <a:rPr lang="en-US" sz="1600" dirty="0">
                <a:solidFill>
                  <a:schemeClr val="bg1"/>
                </a:solidFill>
                <a:latin typeface="Consolas" panose="020B0609020204030204" pitchFamily="49" charset="0"/>
              </a:rPr>
              <a:t>---</a:t>
            </a:r>
          </a:p>
          <a:p>
            <a:r>
              <a:rPr lang="en-US" sz="1600" dirty="0">
                <a:solidFill>
                  <a:schemeClr val="bg1"/>
                </a:solidFill>
                <a:latin typeface="Consolas" panose="020B0609020204030204" pitchFamily="49" charset="0"/>
              </a:rPr>
              <a:t>&gt; // Linux SSL get SSL utility that copies the HTTPS page to </a:t>
            </a:r>
            <a:r>
              <a:rPr lang="en-US" sz="1600" dirty="0" err="1">
                <a:solidFill>
                  <a:schemeClr val="bg1"/>
                </a:solidFill>
                <a:latin typeface="Consolas" panose="020B0609020204030204" pitchFamily="49" charset="0"/>
              </a:rPr>
              <a:t>stdout</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&gt; // using OpenSSL</a:t>
            </a:r>
          </a:p>
          <a:p>
            <a:r>
              <a:rPr lang="en-US" sz="1600" dirty="0">
                <a:solidFill>
                  <a:schemeClr val="bg1"/>
                </a:solidFill>
                <a:latin typeface="Consolas" panose="020B0609020204030204" pitchFamily="49" charset="0"/>
              </a:rPr>
              <a:t>&gt;</a:t>
            </a:r>
          </a:p>
          <a:p>
            <a:r>
              <a:rPr lang="en-US" sz="1600" dirty="0">
                <a:solidFill>
                  <a:schemeClr val="bg1"/>
                </a:solidFill>
                <a:latin typeface="Consolas" panose="020B0609020204030204" pitchFamily="49" charset="0"/>
              </a:rPr>
              <a:t>3a6,17</a:t>
            </a:r>
          </a:p>
          <a:p>
            <a:r>
              <a:rPr lang="en-US" sz="1600" dirty="0">
                <a:solidFill>
                  <a:schemeClr val="bg1"/>
                </a:solidFill>
                <a:latin typeface="Consolas" panose="020B0609020204030204" pitchFamily="49" charset="0"/>
              </a:rPr>
              <a:t>&gt; // Required for build under Cygwin:</a:t>
            </a:r>
          </a:p>
          <a:p>
            <a:r>
              <a:rPr lang="en-US" sz="1600" dirty="0">
                <a:solidFill>
                  <a:schemeClr val="bg1"/>
                </a:solidFill>
                <a:latin typeface="Consolas" panose="020B0609020204030204" pitchFamily="49" charset="0"/>
              </a:rPr>
              <a:t>&gt; //    </a:t>
            </a:r>
            <a:r>
              <a:rPr lang="en-US" sz="1600" dirty="0" err="1">
                <a:solidFill>
                  <a:schemeClr val="bg1"/>
                </a:solidFill>
                <a:latin typeface="Consolas" panose="020B0609020204030204" pitchFamily="49" charset="0"/>
              </a:rPr>
              <a:t>openssl</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&gt; //    </a:t>
            </a:r>
            <a:r>
              <a:rPr lang="en-US" sz="1600" dirty="0" err="1">
                <a:solidFill>
                  <a:schemeClr val="bg1"/>
                </a:solidFill>
                <a:latin typeface="Consolas" panose="020B0609020204030204" pitchFamily="49" charset="0"/>
              </a:rPr>
              <a:t>libssl-devel</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13 C% diff LinuxGet{Url,Ssl}.cpp | grep '^^[&gt;&lt;]' | </a:t>
            </a:r>
            <a:r>
              <a:rPr lang="en-US" sz="1600" dirty="0" err="1">
                <a:solidFill>
                  <a:schemeClr val="bg1"/>
                </a:solidFill>
                <a:latin typeface="Consolas" panose="020B0609020204030204" pitchFamily="49" charset="0"/>
              </a:rPr>
              <a:t>wc</a:t>
            </a:r>
            <a:r>
              <a:rPr lang="en-US" sz="1600" dirty="0">
                <a:solidFill>
                  <a:schemeClr val="bg1"/>
                </a:solidFill>
                <a:latin typeface="Consolas" panose="020B0609020204030204" pitchFamily="49" charset="0"/>
              </a:rPr>
              <a:t> -l</a:t>
            </a:r>
          </a:p>
          <a:p>
            <a:r>
              <a:rPr lang="en-US" sz="1600" dirty="0">
                <a:solidFill>
                  <a:schemeClr val="bg1"/>
                </a:solidFill>
                <a:latin typeface="Consolas" panose="020B0609020204030204" pitchFamily="49" charset="0"/>
              </a:rPr>
              <a:t>       55</a:t>
            </a:r>
          </a:p>
          <a:p>
            <a:r>
              <a:rPr lang="en-US" sz="1600" dirty="0">
                <a:solidFill>
                  <a:schemeClr val="bg1"/>
                </a:solidFill>
                <a:latin typeface="Consolas" panose="020B0609020204030204" pitchFamily="49" charset="0"/>
              </a:rPr>
              <a:t>14 C% @ union = 413</a:t>
            </a:r>
          </a:p>
          <a:p>
            <a:r>
              <a:rPr lang="en-US" sz="1600" dirty="0">
                <a:solidFill>
                  <a:schemeClr val="bg1"/>
                </a:solidFill>
                <a:latin typeface="Consolas" panose="020B0609020204030204" pitchFamily="49" charset="0"/>
              </a:rPr>
              <a:t>15 C% @ difference = 55</a:t>
            </a:r>
          </a:p>
          <a:p>
            <a:r>
              <a:rPr lang="en-US" sz="1600" dirty="0">
                <a:solidFill>
                  <a:schemeClr val="bg1"/>
                </a:solidFill>
                <a:latin typeface="Consolas" panose="020B0609020204030204" pitchFamily="49" charset="0"/>
              </a:rPr>
              <a:t>16 C% calc </a:t>
            </a:r>
            <a:r>
              <a:rPr lang="en-US" sz="1600" dirty="0" err="1">
                <a:solidFill>
                  <a:schemeClr val="bg1"/>
                </a:solidFill>
                <a:latin typeface="Consolas" panose="020B0609020204030204" pitchFamily="49" charset="0"/>
              </a:rPr>
              <a:t>percentOverlap</a:t>
            </a:r>
            <a:r>
              <a:rPr lang="en-US" sz="1600" dirty="0">
                <a:solidFill>
                  <a:schemeClr val="bg1"/>
                </a:solidFill>
                <a:latin typeface="Consolas" panose="020B0609020204030204" pitchFamily="49" charset="0"/>
              </a:rPr>
              <a:t> = (union - difference)/union</a:t>
            </a:r>
          </a:p>
          <a:p>
            <a:r>
              <a:rPr lang="en-US" sz="1600" dirty="0">
                <a:solidFill>
                  <a:schemeClr val="bg1"/>
                </a:solidFill>
                <a:latin typeface="Consolas" panose="020B0609020204030204" pitchFamily="49" charset="0"/>
              </a:rPr>
              <a:t>0.866828</a:t>
            </a:r>
          </a:p>
          <a:p>
            <a:r>
              <a:rPr lang="en-US" sz="1600" dirty="0">
                <a:solidFill>
                  <a:schemeClr val="bg1"/>
                </a:solidFill>
                <a:latin typeface="Consolas" panose="020B0609020204030204" pitchFamily="49" charset="0"/>
              </a:rPr>
              <a:t>18 C%</a:t>
            </a: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0808135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57</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101 C% WindowsShingle.exe 25 5 10 linuxGetUrl.cpp</a:t>
            </a:r>
          </a:p>
          <a:p>
            <a:r>
              <a:rPr lang="en-US" sz="1600" dirty="0">
                <a:solidFill>
                  <a:schemeClr val="bg1"/>
                </a:solidFill>
                <a:latin typeface="Consolas" panose="020B0609020204030204" pitchFamily="49" charset="0"/>
              </a:rPr>
              <a:t>118989564705677488</a:t>
            </a:r>
          </a:p>
          <a:p>
            <a:r>
              <a:rPr lang="en-US" sz="1600" dirty="0">
                <a:solidFill>
                  <a:schemeClr val="bg1"/>
                </a:solidFill>
                <a:latin typeface="Consolas" panose="020B0609020204030204" pitchFamily="49" charset="0"/>
              </a:rPr>
              <a:t>118993962752190332</a:t>
            </a:r>
          </a:p>
          <a:p>
            <a:r>
              <a:rPr lang="en-US" sz="1600" dirty="0">
                <a:solidFill>
                  <a:schemeClr val="bg1"/>
                </a:solidFill>
                <a:latin typeface="Consolas" panose="020B0609020204030204" pitchFamily="49" charset="0"/>
              </a:rPr>
              <a:t>130609402609293028</a:t>
            </a:r>
          </a:p>
          <a:p>
            <a:r>
              <a:rPr lang="en-US" sz="1600" dirty="0">
                <a:solidFill>
                  <a:schemeClr val="bg1"/>
                </a:solidFill>
                <a:latin typeface="Consolas" panose="020B0609020204030204" pitchFamily="49" charset="0"/>
              </a:rPr>
              <a:t>130703960609319174</a:t>
            </a:r>
          </a:p>
          <a:p>
            <a:r>
              <a:rPr lang="en-US" sz="1600" dirty="0">
                <a:solidFill>
                  <a:schemeClr val="bg1"/>
                </a:solidFill>
                <a:latin typeface="Consolas" panose="020B0609020204030204" pitchFamily="49" charset="0"/>
              </a:rPr>
              <a:t>168981396494694060</a:t>
            </a:r>
          </a:p>
          <a:p>
            <a:r>
              <a:rPr lang="en-US" sz="1600" dirty="0">
                <a:solidFill>
                  <a:schemeClr val="bg1"/>
                </a:solidFill>
                <a:latin typeface="Consolas" panose="020B0609020204030204" pitchFamily="49" charset="0"/>
              </a:rPr>
              <a:t>177539890157274494</a:t>
            </a:r>
          </a:p>
          <a:p>
            <a:r>
              <a:rPr lang="en-US" sz="1600" dirty="0">
                <a:solidFill>
                  <a:schemeClr val="bg1"/>
                </a:solidFill>
                <a:latin typeface="Consolas" panose="020B0609020204030204" pitchFamily="49" charset="0"/>
              </a:rPr>
              <a:t>184314166939961877</a:t>
            </a:r>
          </a:p>
          <a:p>
            <a:r>
              <a:rPr lang="en-US" sz="1600" dirty="0">
                <a:solidFill>
                  <a:schemeClr val="bg1"/>
                </a:solidFill>
                <a:latin typeface="Consolas" panose="020B0609020204030204" pitchFamily="49" charset="0"/>
              </a:rPr>
              <a:t>186826603892655687</a:t>
            </a:r>
          </a:p>
          <a:p>
            <a:r>
              <a:rPr lang="en-US" sz="1600" dirty="0">
                <a:solidFill>
                  <a:schemeClr val="bg1"/>
                </a:solidFill>
                <a:latin typeface="Consolas" panose="020B0609020204030204" pitchFamily="49" charset="0"/>
              </a:rPr>
              <a:t>195933926610954092</a:t>
            </a:r>
          </a:p>
          <a:p>
            <a:r>
              <a:rPr lang="en-US" sz="1600" dirty="0">
                <a:solidFill>
                  <a:schemeClr val="bg1"/>
                </a:solidFill>
                <a:latin typeface="Consolas" panose="020B0609020204030204" pitchFamily="49" charset="0"/>
              </a:rPr>
              <a:t>220539590904835157</a:t>
            </a:r>
          </a:p>
          <a:p>
            <a:r>
              <a:rPr lang="en-US" sz="1600" dirty="0">
                <a:solidFill>
                  <a:schemeClr val="bg1"/>
                </a:solidFill>
                <a:latin typeface="Consolas" panose="020B0609020204030204" pitchFamily="49" charset="0"/>
              </a:rPr>
              <a:t>102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20525440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58</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103 C% WindowsShingle.exe 25 5 10 linuxGetSsl.cpp</a:t>
            </a:r>
          </a:p>
          <a:p>
            <a:r>
              <a:rPr lang="en-US" sz="1600" dirty="0">
                <a:solidFill>
                  <a:schemeClr val="bg1"/>
                </a:solidFill>
                <a:latin typeface="Consolas" panose="020B0609020204030204" pitchFamily="49" charset="0"/>
              </a:rPr>
              <a:t>40923561173765480</a:t>
            </a:r>
          </a:p>
          <a:p>
            <a:r>
              <a:rPr lang="en-US" sz="1600" dirty="0">
                <a:solidFill>
                  <a:schemeClr val="bg1"/>
                </a:solidFill>
                <a:latin typeface="Consolas" panose="020B0609020204030204" pitchFamily="49" charset="0"/>
              </a:rPr>
              <a:t>60529522094422068</a:t>
            </a:r>
          </a:p>
          <a:p>
            <a:r>
              <a:rPr lang="en-US" sz="1600" dirty="0">
                <a:solidFill>
                  <a:schemeClr val="bg1"/>
                </a:solidFill>
                <a:latin typeface="Consolas" panose="020B0609020204030204" pitchFamily="49" charset="0"/>
              </a:rPr>
              <a:t>118989564705677488</a:t>
            </a:r>
          </a:p>
          <a:p>
            <a:r>
              <a:rPr lang="en-US" sz="1600" dirty="0">
                <a:solidFill>
                  <a:schemeClr val="bg1"/>
                </a:solidFill>
                <a:latin typeface="Consolas" panose="020B0609020204030204" pitchFamily="49" charset="0"/>
              </a:rPr>
              <a:t>118993962752190332</a:t>
            </a:r>
          </a:p>
          <a:p>
            <a:r>
              <a:rPr lang="en-US" sz="1600" dirty="0">
                <a:solidFill>
                  <a:schemeClr val="bg1"/>
                </a:solidFill>
                <a:latin typeface="Consolas" panose="020B0609020204030204" pitchFamily="49" charset="0"/>
              </a:rPr>
              <a:t>130609402609293028</a:t>
            </a:r>
          </a:p>
          <a:p>
            <a:r>
              <a:rPr lang="en-US" sz="1600" dirty="0">
                <a:solidFill>
                  <a:schemeClr val="bg1"/>
                </a:solidFill>
                <a:latin typeface="Consolas" panose="020B0609020204030204" pitchFamily="49" charset="0"/>
              </a:rPr>
              <a:t>168981396494694060</a:t>
            </a:r>
          </a:p>
          <a:p>
            <a:r>
              <a:rPr lang="en-US" sz="1600" dirty="0">
                <a:solidFill>
                  <a:schemeClr val="bg1"/>
                </a:solidFill>
                <a:latin typeface="Consolas" panose="020B0609020204030204" pitchFamily="49" charset="0"/>
              </a:rPr>
              <a:t>177539890157274494</a:t>
            </a:r>
          </a:p>
          <a:p>
            <a:r>
              <a:rPr lang="en-US" sz="1600" dirty="0">
                <a:solidFill>
                  <a:schemeClr val="bg1"/>
                </a:solidFill>
                <a:latin typeface="Consolas" panose="020B0609020204030204" pitchFamily="49" charset="0"/>
              </a:rPr>
              <a:t>184314166939961877</a:t>
            </a:r>
          </a:p>
          <a:p>
            <a:r>
              <a:rPr lang="en-US" sz="1600" dirty="0">
                <a:solidFill>
                  <a:schemeClr val="bg1"/>
                </a:solidFill>
                <a:latin typeface="Consolas" panose="020B0609020204030204" pitchFamily="49" charset="0"/>
              </a:rPr>
              <a:t>220539590904835157</a:t>
            </a:r>
          </a:p>
          <a:p>
            <a:r>
              <a:rPr lang="en-US" sz="1600" dirty="0">
                <a:solidFill>
                  <a:schemeClr val="bg1"/>
                </a:solidFill>
                <a:latin typeface="Consolas" panose="020B0609020204030204" pitchFamily="49" charset="0"/>
              </a:rPr>
              <a:t>236557822413782588</a:t>
            </a:r>
          </a:p>
          <a:p>
            <a:r>
              <a:rPr lang="en-US" sz="1600" dirty="0">
                <a:solidFill>
                  <a:schemeClr val="bg1"/>
                </a:solidFill>
                <a:latin typeface="Consolas" panose="020B0609020204030204" pitchFamily="49" charset="0"/>
              </a:rPr>
              <a:t>104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24183259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59</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1339592"/>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104 C% set a = LinuxGetUrl.cpp</a:t>
            </a:r>
          </a:p>
          <a:p>
            <a:r>
              <a:rPr lang="en-US" sz="1600" dirty="0">
                <a:solidFill>
                  <a:schemeClr val="bg1"/>
                </a:solidFill>
                <a:latin typeface="Consolas" panose="020B0609020204030204" pitchFamily="49" charset="0"/>
              </a:rPr>
              <a:t>105 C% set b = LinuxGetSsl.cpp</a:t>
            </a:r>
          </a:p>
          <a:p>
            <a:r>
              <a:rPr lang="en-US" sz="1600" dirty="0">
                <a:solidFill>
                  <a:schemeClr val="bg1"/>
                </a:solidFill>
                <a:latin typeface="Consolas" panose="020B0609020204030204" pitchFamily="49" charset="0"/>
              </a:rPr>
              <a:t>106 C% WindowsShingle.exe 25 5 10 $a &gt; $</a:t>
            </a:r>
            <a:r>
              <a:rPr lang="en-US" sz="1600" dirty="0" err="1">
                <a:solidFill>
                  <a:schemeClr val="bg1"/>
                </a:solidFill>
                <a:latin typeface="Consolas" panose="020B0609020204030204" pitchFamily="49" charset="0"/>
              </a:rPr>
              <a:t>a.shingle</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107 C% WindowsShingle.exe 25 5 10 $b &gt; $</a:t>
            </a:r>
            <a:r>
              <a:rPr lang="en-US" sz="1600" dirty="0" err="1">
                <a:solidFill>
                  <a:schemeClr val="bg1"/>
                </a:solidFill>
                <a:latin typeface="Consolas" panose="020B0609020204030204" pitchFamily="49" charset="0"/>
              </a:rPr>
              <a:t>b.shingle</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108 C% di {$</a:t>
            </a:r>
            <a:r>
              <a:rPr lang="en-US" sz="1600" dirty="0" err="1">
                <a:solidFill>
                  <a:schemeClr val="bg1"/>
                </a:solidFill>
                <a:latin typeface="Consolas" panose="020B0609020204030204" pitchFamily="49" charset="0"/>
              </a:rPr>
              <a:t>a,$b</a:t>
            </a:r>
            <a:r>
              <a:rPr lang="en-US" sz="1600" dirty="0">
                <a:solidFill>
                  <a:schemeClr val="bg1"/>
                </a:solidFill>
                <a:latin typeface="Consolas" panose="020B0609020204030204" pitchFamily="49" charset="0"/>
              </a:rPr>
              <a:t>}.shingle</a:t>
            </a:r>
          </a:p>
          <a:p>
            <a:r>
              <a:rPr lang="en-US" sz="1600" dirty="0">
                <a:solidFill>
                  <a:srgbClr val="00B050"/>
                </a:solidFill>
                <a:latin typeface="Consolas" panose="020B0609020204030204" pitchFamily="49" charset="0"/>
              </a:rPr>
              <a:t>40923561173765480</a:t>
            </a:r>
          </a:p>
          <a:p>
            <a:r>
              <a:rPr lang="en-US" sz="1600" dirty="0">
                <a:solidFill>
                  <a:srgbClr val="00B050"/>
                </a:solidFill>
                <a:latin typeface="Consolas" panose="020B0609020204030204" pitchFamily="49" charset="0"/>
              </a:rPr>
              <a:t>60529522094422068</a:t>
            </a:r>
          </a:p>
          <a:p>
            <a:r>
              <a:rPr lang="en-US" sz="1600" dirty="0">
                <a:solidFill>
                  <a:schemeClr val="bg1"/>
                </a:solidFill>
                <a:latin typeface="Consolas" panose="020B0609020204030204" pitchFamily="49" charset="0"/>
              </a:rPr>
              <a:t>118989564705677488</a:t>
            </a:r>
          </a:p>
          <a:p>
            <a:r>
              <a:rPr lang="en-US" sz="1600" dirty="0">
                <a:solidFill>
                  <a:schemeClr val="bg1"/>
                </a:solidFill>
                <a:latin typeface="Consolas" panose="020B0609020204030204" pitchFamily="49" charset="0"/>
              </a:rPr>
              <a:t>118993962752190332</a:t>
            </a:r>
          </a:p>
          <a:p>
            <a:r>
              <a:rPr lang="en-US" sz="1600" dirty="0">
                <a:solidFill>
                  <a:schemeClr val="bg1"/>
                </a:solidFill>
                <a:latin typeface="Consolas" panose="020B0609020204030204" pitchFamily="49" charset="0"/>
              </a:rPr>
              <a:t>130609402609293028</a:t>
            </a:r>
          </a:p>
          <a:p>
            <a:r>
              <a:rPr lang="en-US" sz="1600" dirty="0">
                <a:solidFill>
                  <a:srgbClr val="FF0000"/>
                </a:solidFill>
                <a:latin typeface="Consolas" panose="020B0609020204030204" pitchFamily="49" charset="0"/>
              </a:rPr>
              <a:t>130703960609319174</a:t>
            </a:r>
          </a:p>
          <a:p>
            <a:r>
              <a:rPr lang="en-US" sz="1600" dirty="0">
                <a:solidFill>
                  <a:schemeClr val="bg1"/>
                </a:solidFill>
                <a:latin typeface="Consolas" panose="020B0609020204030204" pitchFamily="49" charset="0"/>
              </a:rPr>
              <a:t>168981396494694060</a:t>
            </a:r>
          </a:p>
          <a:p>
            <a:r>
              <a:rPr lang="en-US" sz="1600" dirty="0">
                <a:solidFill>
                  <a:schemeClr val="bg1"/>
                </a:solidFill>
                <a:latin typeface="Consolas" panose="020B0609020204030204" pitchFamily="49" charset="0"/>
              </a:rPr>
              <a:t>177539890157274494</a:t>
            </a:r>
          </a:p>
          <a:p>
            <a:r>
              <a:rPr lang="en-US" sz="1600" dirty="0">
                <a:solidFill>
                  <a:schemeClr val="bg1"/>
                </a:solidFill>
                <a:latin typeface="Consolas" panose="020B0609020204030204" pitchFamily="49" charset="0"/>
              </a:rPr>
              <a:t>184314166939961877</a:t>
            </a:r>
          </a:p>
          <a:p>
            <a:r>
              <a:rPr lang="en-US" sz="1600" dirty="0">
                <a:solidFill>
                  <a:srgbClr val="FF0000"/>
                </a:solidFill>
                <a:latin typeface="Consolas" panose="020B0609020204030204" pitchFamily="49" charset="0"/>
              </a:rPr>
              <a:t>186826603892655687</a:t>
            </a:r>
          </a:p>
          <a:p>
            <a:r>
              <a:rPr lang="en-US" sz="1600" dirty="0">
                <a:solidFill>
                  <a:srgbClr val="FF0000"/>
                </a:solidFill>
                <a:latin typeface="Consolas" panose="020B0609020204030204" pitchFamily="49" charset="0"/>
              </a:rPr>
              <a:t>195933926610954092</a:t>
            </a:r>
          </a:p>
          <a:p>
            <a:r>
              <a:rPr lang="en-US" sz="1600" dirty="0">
                <a:solidFill>
                  <a:schemeClr val="bg1"/>
                </a:solidFill>
                <a:latin typeface="Consolas" panose="020B0609020204030204" pitchFamily="49" charset="0"/>
              </a:rPr>
              <a:t>220539590904835157</a:t>
            </a:r>
          </a:p>
          <a:p>
            <a:r>
              <a:rPr lang="en-US" sz="1600" dirty="0">
                <a:solidFill>
                  <a:srgbClr val="00B050"/>
                </a:solidFill>
                <a:latin typeface="Consolas" panose="020B0609020204030204" pitchFamily="49" charset="0"/>
              </a:rPr>
              <a:t>236557822413782588</a:t>
            </a:r>
          </a:p>
          <a:p>
            <a:r>
              <a:rPr lang="en-US" sz="1600" dirty="0">
                <a:solidFill>
                  <a:schemeClr val="bg1"/>
                </a:solidFill>
                <a:latin typeface="Consolas" panose="020B0609020204030204" pitchFamily="49" charset="0"/>
              </a:rPr>
              <a:t>109 C%</a:t>
            </a:r>
          </a:p>
          <a:p>
            <a:endParaRPr lang="en-US" sz="1600" dirty="0">
              <a:solidFill>
                <a:schemeClr val="bg1"/>
              </a:solidFill>
              <a:latin typeface="Consolas" panose="020B0609020204030204" pitchFamily="49" charset="0"/>
            </a:endParaRPr>
          </a:p>
        </p:txBody>
      </p:sp>
      <p:sp>
        <p:nvSpPr>
          <p:cNvPr id="3" name="TextBox 2">
            <a:extLst>
              <a:ext uri="{FF2B5EF4-FFF2-40B4-BE49-F238E27FC236}">
                <a16:creationId xmlns:a16="http://schemas.microsoft.com/office/drawing/2014/main" id="{53A16622-B429-40CB-978D-12C10F7B6E52}"/>
              </a:ext>
            </a:extLst>
          </p:cNvPr>
          <p:cNvSpPr txBox="1"/>
          <p:nvPr/>
        </p:nvSpPr>
        <p:spPr>
          <a:xfrm>
            <a:off x="584200" y="572877"/>
            <a:ext cx="7975600" cy="523220"/>
          </a:xfrm>
          <a:prstGeom prst="rect">
            <a:avLst/>
          </a:prstGeom>
          <a:noFill/>
        </p:spPr>
        <p:txBody>
          <a:bodyPr wrap="square" rtlCol="0">
            <a:spAutoFit/>
          </a:bodyPr>
          <a:lstStyle/>
          <a:p>
            <a:r>
              <a:rPr lang="en-US" sz="2800" dirty="0">
                <a:latin typeface="+mj-lt"/>
              </a:rPr>
              <a:t>7 out of 10 shingles are shared.</a:t>
            </a:r>
          </a:p>
        </p:txBody>
      </p:sp>
    </p:spTree>
    <p:extLst>
      <p:ext uri="{BB962C8B-B14F-4D97-AF65-F5344CB8AC3E}">
        <p14:creationId xmlns:p14="http://schemas.microsoft.com/office/powerpoint/2010/main" val="724978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60</a:t>
            </a:fld>
            <a:endParaRPr lang="en-US"/>
          </a:p>
        </p:txBody>
      </p:sp>
      <p:sp>
        <p:nvSpPr>
          <p:cNvPr id="5" name="TextBox 4">
            <a:extLst>
              <a:ext uri="{FF2B5EF4-FFF2-40B4-BE49-F238E27FC236}">
                <a16:creationId xmlns:a16="http://schemas.microsoft.com/office/drawing/2014/main" id="{433F8A23-689D-4CE3-93C2-239F5421AAF4}"/>
              </a:ext>
            </a:extLst>
          </p:cNvPr>
          <p:cNvSpPr txBox="1"/>
          <p:nvPr/>
        </p:nvSpPr>
        <p:spPr>
          <a:xfrm>
            <a:off x="584200" y="572877"/>
            <a:ext cx="7975600" cy="523220"/>
          </a:xfrm>
          <a:prstGeom prst="rect">
            <a:avLst/>
          </a:prstGeom>
          <a:noFill/>
        </p:spPr>
        <p:txBody>
          <a:bodyPr wrap="square" rtlCol="0">
            <a:spAutoFit/>
          </a:bodyPr>
          <a:lstStyle/>
          <a:p>
            <a:r>
              <a:rPr lang="en-US" sz="2800" dirty="0">
                <a:latin typeface="+mj-lt"/>
              </a:rPr>
              <a:t>Use a script to compare diffs and shingles.</a:t>
            </a:r>
          </a:p>
        </p:txBody>
      </p:sp>
      <p:sp>
        <p:nvSpPr>
          <p:cNvPr id="7" name="Rectangle 6">
            <a:extLst>
              <a:ext uri="{FF2B5EF4-FFF2-40B4-BE49-F238E27FC236}">
                <a16:creationId xmlns:a16="http://schemas.microsoft.com/office/drawing/2014/main" id="{20FA9141-5402-47B3-AFD6-1877822227CF}"/>
              </a:ext>
            </a:extLst>
          </p:cNvPr>
          <p:cNvSpPr/>
          <p:nvPr/>
        </p:nvSpPr>
        <p:spPr>
          <a:xfrm>
            <a:off x="584200" y="1342318"/>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110 C% </a:t>
            </a:r>
            <a:r>
              <a:rPr lang="en-US" sz="1600" dirty="0" err="1">
                <a:solidFill>
                  <a:schemeClr val="bg1"/>
                </a:solidFill>
                <a:latin typeface="Consolas" panose="020B0609020204030204" pitchFamily="49" charset="0"/>
              </a:rPr>
              <a:t>similarity.csh</a:t>
            </a:r>
            <a:r>
              <a:rPr lang="en-US" sz="1600" dirty="0">
                <a:solidFill>
                  <a:schemeClr val="bg1"/>
                </a:solidFill>
                <a:latin typeface="Consolas" panose="020B0609020204030204" pitchFamily="49" charset="0"/>
              </a:rPr>
              <a:t> 25 5 10 LinuxGet{Url,Ssl}.cpp</a:t>
            </a:r>
          </a:p>
          <a:p>
            <a:r>
              <a:rPr lang="en-US" sz="1600" dirty="0">
                <a:solidFill>
                  <a:schemeClr val="bg1"/>
                </a:solidFill>
                <a:latin typeface="Consolas" panose="020B0609020204030204" pitchFamily="49" charset="0"/>
              </a:rPr>
              <a:t>a = LinuxGetSsl.cpp</a:t>
            </a:r>
          </a:p>
          <a:p>
            <a:r>
              <a:rPr lang="en-US" sz="1600" dirty="0">
                <a:solidFill>
                  <a:schemeClr val="bg1"/>
                </a:solidFill>
                <a:latin typeface="Consolas" panose="020B0609020204030204" pitchFamily="49" charset="0"/>
              </a:rPr>
              <a:t>b = LinuxGetUrl.cpp</a:t>
            </a:r>
          </a:p>
          <a:p>
            <a:r>
              <a:rPr lang="en-US" sz="1600" dirty="0">
                <a:solidFill>
                  <a:schemeClr val="bg1"/>
                </a:solidFill>
                <a:latin typeface="Consolas" panose="020B0609020204030204" pitchFamily="49" charset="0"/>
              </a:rPr>
              <a:t>25 5 10</a:t>
            </a:r>
          </a:p>
          <a:p>
            <a:r>
              <a:rPr lang="en-US" sz="1600" dirty="0" err="1">
                <a:solidFill>
                  <a:schemeClr val="bg1"/>
                </a:solidFill>
                <a:latin typeface="Consolas" panose="020B0609020204030204" pitchFamily="49" charset="0"/>
              </a:rPr>
              <a:t>diffunion</a:t>
            </a:r>
            <a:r>
              <a:rPr lang="en-US" sz="1600" dirty="0">
                <a:solidFill>
                  <a:schemeClr val="bg1"/>
                </a:solidFill>
                <a:latin typeface="Consolas" panose="020B0609020204030204" pitchFamily="49" charset="0"/>
              </a:rPr>
              <a:t> = 413</a:t>
            </a:r>
          </a:p>
          <a:p>
            <a:r>
              <a:rPr lang="en-US" sz="1600" dirty="0" err="1">
                <a:solidFill>
                  <a:schemeClr val="bg1"/>
                </a:solidFill>
                <a:latin typeface="Consolas" panose="020B0609020204030204" pitchFamily="49" charset="0"/>
              </a:rPr>
              <a:t>diffintersection</a:t>
            </a:r>
            <a:r>
              <a:rPr lang="en-US" sz="1600" dirty="0">
                <a:solidFill>
                  <a:schemeClr val="bg1"/>
                </a:solidFill>
                <a:latin typeface="Consolas" panose="020B0609020204030204" pitchFamily="49" charset="0"/>
              </a:rPr>
              <a:t> = 358</a:t>
            </a:r>
          </a:p>
          <a:p>
            <a:r>
              <a:rPr lang="en-US" sz="1600" dirty="0" err="1">
                <a:solidFill>
                  <a:schemeClr val="bg1"/>
                </a:solidFill>
                <a:latin typeface="Consolas" panose="020B0609020204030204" pitchFamily="49" charset="0"/>
              </a:rPr>
              <a:t>diffsimilarity</a:t>
            </a:r>
            <a:r>
              <a:rPr lang="en-US" sz="1600" dirty="0">
                <a:solidFill>
                  <a:schemeClr val="bg1"/>
                </a:solidFill>
                <a:latin typeface="Consolas" panose="020B0609020204030204" pitchFamily="49" charset="0"/>
              </a:rPr>
              <a:t> = 86.682809</a:t>
            </a:r>
          </a:p>
          <a:p>
            <a:r>
              <a:rPr lang="en-US" sz="1600" dirty="0" err="1">
                <a:solidFill>
                  <a:schemeClr val="bg1"/>
                </a:solidFill>
                <a:latin typeface="Consolas" panose="020B0609020204030204" pitchFamily="49" charset="0"/>
              </a:rPr>
              <a:t>shingleunion</a:t>
            </a:r>
            <a:r>
              <a:rPr lang="en-US" sz="1600" dirty="0">
                <a:solidFill>
                  <a:schemeClr val="bg1"/>
                </a:solidFill>
                <a:latin typeface="Consolas" panose="020B0609020204030204" pitchFamily="49" charset="0"/>
              </a:rPr>
              <a:t> = 20</a:t>
            </a:r>
          </a:p>
          <a:p>
            <a:r>
              <a:rPr lang="en-US" sz="1600" dirty="0" err="1">
                <a:solidFill>
                  <a:schemeClr val="bg1"/>
                </a:solidFill>
                <a:latin typeface="Consolas" panose="020B0609020204030204" pitchFamily="49" charset="0"/>
              </a:rPr>
              <a:t>shingleintersection</a:t>
            </a:r>
            <a:r>
              <a:rPr lang="en-US" sz="1600" dirty="0">
                <a:solidFill>
                  <a:schemeClr val="bg1"/>
                </a:solidFill>
                <a:latin typeface="Consolas" panose="020B0609020204030204" pitchFamily="49" charset="0"/>
              </a:rPr>
              <a:t> = 14</a:t>
            </a:r>
          </a:p>
          <a:p>
            <a:r>
              <a:rPr lang="en-US" sz="1600" dirty="0" err="1">
                <a:solidFill>
                  <a:schemeClr val="bg1"/>
                </a:solidFill>
                <a:latin typeface="Consolas" panose="020B0609020204030204" pitchFamily="49" charset="0"/>
              </a:rPr>
              <a:t>shinglesimilarity</a:t>
            </a:r>
            <a:r>
              <a:rPr lang="en-US" sz="1600" dirty="0">
                <a:solidFill>
                  <a:schemeClr val="bg1"/>
                </a:solidFill>
                <a:latin typeface="Consolas" panose="020B0609020204030204" pitchFamily="49" charset="0"/>
              </a:rPr>
              <a:t> = 70</a:t>
            </a:r>
          </a:p>
          <a:p>
            <a:r>
              <a:rPr lang="en-US" sz="1600" dirty="0">
                <a:solidFill>
                  <a:schemeClr val="bg1"/>
                </a:solidFill>
                <a:latin typeface="Consolas" panose="020B0609020204030204" pitchFamily="49" charset="0"/>
              </a:rPr>
              <a:t>111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3132678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61</a:t>
            </a:fld>
            <a:endParaRPr lang="en-US"/>
          </a:p>
        </p:txBody>
      </p:sp>
      <p:sp>
        <p:nvSpPr>
          <p:cNvPr id="5" name="TextBox 4">
            <a:extLst>
              <a:ext uri="{FF2B5EF4-FFF2-40B4-BE49-F238E27FC236}">
                <a16:creationId xmlns:a16="http://schemas.microsoft.com/office/drawing/2014/main" id="{433F8A23-689D-4CE3-93C2-239F5421AAF4}"/>
              </a:ext>
            </a:extLst>
          </p:cNvPr>
          <p:cNvSpPr txBox="1"/>
          <p:nvPr/>
        </p:nvSpPr>
        <p:spPr>
          <a:xfrm>
            <a:off x="584200" y="266463"/>
            <a:ext cx="7975600" cy="954107"/>
          </a:xfrm>
          <a:prstGeom prst="rect">
            <a:avLst/>
          </a:prstGeom>
          <a:noFill/>
        </p:spPr>
        <p:txBody>
          <a:bodyPr wrap="square" rtlCol="0">
            <a:spAutoFit/>
          </a:bodyPr>
          <a:lstStyle/>
          <a:p>
            <a:r>
              <a:rPr lang="en-US" sz="2800" dirty="0">
                <a:latin typeface="+mj-lt"/>
              </a:rPr>
              <a:t>Too small a number of shingles can generate a false match.</a:t>
            </a:r>
          </a:p>
        </p:txBody>
      </p:sp>
      <p:sp>
        <p:nvSpPr>
          <p:cNvPr id="7" name="Rectangle 6">
            <a:extLst>
              <a:ext uri="{FF2B5EF4-FFF2-40B4-BE49-F238E27FC236}">
                <a16:creationId xmlns:a16="http://schemas.microsoft.com/office/drawing/2014/main" id="{20FA9141-5402-47B3-AFD6-1877822227CF}"/>
              </a:ext>
            </a:extLst>
          </p:cNvPr>
          <p:cNvSpPr/>
          <p:nvPr/>
        </p:nvSpPr>
        <p:spPr>
          <a:xfrm>
            <a:off x="584200" y="1342318"/>
            <a:ext cx="7975600" cy="4524315"/>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123 C% </a:t>
            </a:r>
            <a:r>
              <a:rPr lang="en-US" sz="1600" dirty="0" err="1">
                <a:solidFill>
                  <a:schemeClr val="bg1"/>
                </a:solidFill>
                <a:latin typeface="Consolas" panose="020B0609020204030204" pitchFamily="49" charset="0"/>
              </a:rPr>
              <a:t>similarity.csh</a:t>
            </a:r>
            <a:r>
              <a:rPr lang="en-US" sz="1600" dirty="0">
                <a:solidFill>
                  <a:schemeClr val="bg1"/>
                </a:solidFill>
                <a:latin typeface="Consolas" panose="020B0609020204030204" pitchFamily="49" charset="0"/>
              </a:rPr>
              <a:t> 25 1 1 LinuxGetUrl.cpp LinuxTinyServer.cpp</a:t>
            </a:r>
          </a:p>
          <a:p>
            <a:r>
              <a:rPr lang="en-US" sz="1600" dirty="0">
                <a:solidFill>
                  <a:schemeClr val="bg1"/>
                </a:solidFill>
                <a:latin typeface="Consolas" panose="020B0609020204030204" pitchFamily="49" charset="0"/>
              </a:rPr>
              <a:t>a = LinuxTinyServer.cpp</a:t>
            </a:r>
          </a:p>
          <a:p>
            <a:r>
              <a:rPr lang="en-US" sz="1600" dirty="0">
                <a:solidFill>
                  <a:schemeClr val="bg1"/>
                </a:solidFill>
                <a:latin typeface="Consolas" panose="020B0609020204030204" pitchFamily="49" charset="0"/>
              </a:rPr>
              <a:t>b = LinuxGetUrl.cpp</a:t>
            </a:r>
          </a:p>
          <a:p>
            <a:r>
              <a:rPr lang="en-US" sz="1600" dirty="0">
                <a:solidFill>
                  <a:schemeClr val="bg1"/>
                </a:solidFill>
                <a:latin typeface="Consolas" panose="020B0609020204030204" pitchFamily="49" charset="0"/>
              </a:rPr>
              <a:t>25 1 1</a:t>
            </a:r>
          </a:p>
          <a:p>
            <a:r>
              <a:rPr lang="en-US" sz="1600" dirty="0" err="1">
                <a:solidFill>
                  <a:schemeClr val="bg1"/>
                </a:solidFill>
                <a:latin typeface="Consolas" panose="020B0609020204030204" pitchFamily="49" charset="0"/>
              </a:rPr>
              <a:t>diffunion</a:t>
            </a:r>
            <a:r>
              <a:rPr lang="en-US" sz="1600" dirty="0">
                <a:solidFill>
                  <a:schemeClr val="bg1"/>
                </a:solidFill>
                <a:latin typeface="Consolas" panose="020B0609020204030204" pitchFamily="49" charset="0"/>
              </a:rPr>
              <a:t> = 475</a:t>
            </a:r>
          </a:p>
          <a:p>
            <a:r>
              <a:rPr lang="en-US" sz="1600" dirty="0" err="1">
                <a:solidFill>
                  <a:schemeClr val="bg1"/>
                </a:solidFill>
                <a:latin typeface="Consolas" panose="020B0609020204030204" pitchFamily="49" charset="0"/>
              </a:rPr>
              <a:t>diffintersection</a:t>
            </a:r>
            <a:r>
              <a:rPr lang="en-US" sz="1600" dirty="0">
                <a:solidFill>
                  <a:schemeClr val="bg1"/>
                </a:solidFill>
                <a:latin typeface="Consolas" panose="020B0609020204030204" pitchFamily="49" charset="0"/>
              </a:rPr>
              <a:t> = 96</a:t>
            </a:r>
          </a:p>
          <a:p>
            <a:r>
              <a:rPr lang="en-US" sz="1600" dirty="0" err="1">
                <a:solidFill>
                  <a:schemeClr val="bg1"/>
                </a:solidFill>
                <a:latin typeface="Consolas" panose="020B0609020204030204" pitchFamily="49" charset="0"/>
              </a:rPr>
              <a:t>diffsimilarity</a:t>
            </a:r>
            <a:r>
              <a:rPr lang="en-US" sz="1600" dirty="0">
                <a:solidFill>
                  <a:schemeClr val="bg1"/>
                </a:solidFill>
                <a:latin typeface="Consolas" panose="020B0609020204030204" pitchFamily="49" charset="0"/>
              </a:rPr>
              <a:t> = 20.210526</a:t>
            </a:r>
          </a:p>
          <a:p>
            <a:r>
              <a:rPr lang="en-US" sz="1600" dirty="0" err="1">
                <a:solidFill>
                  <a:schemeClr val="bg1"/>
                </a:solidFill>
                <a:latin typeface="Consolas" panose="020B0609020204030204" pitchFamily="49" charset="0"/>
              </a:rPr>
              <a:t>shingleunion</a:t>
            </a:r>
            <a:r>
              <a:rPr lang="en-US" sz="1600" dirty="0">
                <a:solidFill>
                  <a:schemeClr val="bg1"/>
                </a:solidFill>
                <a:latin typeface="Consolas" panose="020B0609020204030204" pitchFamily="49" charset="0"/>
              </a:rPr>
              <a:t> = 2</a:t>
            </a:r>
          </a:p>
          <a:p>
            <a:r>
              <a:rPr lang="en-US" sz="1600" dirty="0" err="1">
                <a:solidFill>
                  <a:schemeClr val="bg1"/>
                </a:solidFill>
                <a:latin typeface="Consolas" panose="020B0609020204030204" pitchFamily="49" charset="0"/>
              </a:rPr>
              <a:t>shingleintersection</a:t>
            </a:r>
            <a:r>
              <a:rPr lang="en-US" sz="1600" dirty="0">
                <a:solidFill>
                  <a:schemeClr val="bg1"/>
                </a:solidFill>
                <a:latin typeface="Consolas" panose="020B0609020204030204" pitchFamily="49" charset="0"/>
              </a:rPr>
              <a:t> = 2</a:t>
            </a:r>
          </a:p>
          <a:p>
            <a:r>
              <a:rPr lang="en-US" sz="1600" dirty="0" err="1">
                <a:solidFill>
                  <a:schemeClr val="bg1"/>
                </a:solidFill>
                <a:latin typeface="Consolas" panose="020B0609020204030204" pitchFamily="49" charset="0"/>
              </a:rPr>
              <a:t>shinglesimilarity</a:t>
            </a:r>
            <a:r>
              <a:rPr lang="en-US" sz="1600" dirty="0">
                <a:solidFill>
                  <a:schemeClr val="bg1"/>
                </a:solidFill>
                <a:latin typeface="Consolas" panose="020B0609020204030204" pitchFamily="49" charset="0"/>
              </a:rPr>
              <a:t> = 100</a:t>
            </a:r>
          </a:p>
          <a:p>
            <a:r>
              <a:rPr lang="en-US" sz="1600" dirty="0">
                <a:solidFill>
                  <a:schemeClr val="bg1"/>
                </a:solidFill>
                <a:latin typeface="Consolas" panose="020B0609020204030204" pitchFamily="49" charset="0"/>
              </a:rPr>
              <a:t>124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6708966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62</a:t>
            </a:fld>
            <a:endParaRPr lang="en-US"/>
          </a:p>
        </p:txBody>
      </p:sp>
      <p:sp>
        <p:nvSpPr>
          <p:cNvPr id="5" name="TextBox 4">
            <a:extLst>
              <a:ext uri="{FF2B5EF4-FFF2-40B4-BE49-F238E27FC236}">
                <a16:creationId xmlns:a16="http://schemas.microsoft.com/office/drawing/2014/main" id="{433F8A23-689D-4CE3-93C2-239F5421AAF4}"/>
              </a:ext>
            </a:extLst>
          </p:cNvPr>
          <p:cNvSpPr txBox="1"/>
          <p:nvPr/>
        </p:nvSpPr>
        <p:spPr>
          <a:xfrm>
            <a:off x="584200" y="266463"/>
            <a:ext cx="7975600" cy="523220"/>
          </a:xfrm>
          <a:prstGeom prst="rect">
            <a:avLst/>
          </a:prstGeom>
          <a:noFill/>
        </p:spPr>
        <p:txBody>
          <a:bodyPr wrap="square" rtlCol="0">
            <a:spAutoFit/>
          </a:bodyPr>
          <a:lstStyle/>
          <a:p>
            <a:r>
              <a:rPr lang="en-US" sz="2800" dirty="0">
                <a:latin typeface="+mj-lt"/>
              </a:rPr>
              <a:t>Tune the heuristics.</a:t>
            </a:r>
          </a:p>
        </p:txBody>
      </p:sp>
      <p:sp>
        <p:nvSpPr>
          <p:cNvPr id="7" name="Rectangle 6">
            <a:extLst>
              <a:ext uri="{FF2B5EF4-FFF2-40B4-BE49-F238E27FC236}">
                <a16:creationId xmlns:a16="http://schemas.microsoft.com/office/drawing/2014/main" id="{20FA9141-5402-47B3-AFD6-1877822227CF}"/>
              </a:ext>
            </a:extLst>
          </p:cNvPr>
          <p:cNvSpPr/>
          <p:nvPr/>
        </p:nvSpPr>
        <p:spPr>
          <a:xfrm>
            <a:off x="584200" y="1342318"/>
            <a:ext cx="7975600" cy="4278094"/>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124 C% </a:t>
            </a:r>
            <a:r>
              <a:rPr lang="en-US" sz="1600" dirty="0" err="1">
                <a:solidFill>
                  <a:schemeClr val="bg1"/>
                </a:solidFill>
                <a:latin typeface="Consolas" panose="020B0609020204030204" pitchFamily="49" charset="0"/>
              </a:rPr>
              <a:t>similarity.csh</a:t>
            </a:r>
            <a:r>
              <a:rPr lang="en-US" sz="1600" dirty="0">
                <a:solidFill>
                  <a:schemeClr val="bg1"/>
                </a:solidFill>
                <a:latin typeface="Consolas" panose="020B0609020204030204" pitchFamily="49" charset="0"/>
              </a:rPr>
              <a:t> 25 5 50 LinuxGetUrl.cpp LinuxTinyServer.cpp</a:t>
            </a:r>
          </a:p>
          <a:p>
            <a:r>
              <a:rPr lang="en-US" sz="1600" dirty="0">
                <a:solidFill>
                  <a:schemeClr val="bg1"/>
                </a:solidFill>
                <a:latin typeface="Consolas" panose="020B0609020204030204" pitchFamily="49" charset="0"/>
              </a:rPr>
              <a:t>a = LinuxTinyServer.cpp</a:t>
            </a:r>
          </a:p>
          <a:p>
            <a:r>
              <a:rPr lang="en-US" sz="1600" dirty="0">
                <a:solidFill>
                  <a:schemeClr val="bg1"/>
                </a:solidFill>
                <a:latin typeface="Consolas" panose="020B0609020204030204" pitchFamily="49" charset="0"/>
              </a:rPr>
              <a:t>b = LinuxGetUrl.cpp</a:t>
            </a:r>
          </a:p>
          <a:p>
            <a:r>
              <a:rPr lang="en-US" sz="1600" dirty="0">
                <a:solidFill>
                  <a:schemeClr val="bg1"/>
                </a:solidFill>
                <a:latin typeface="Consolas" panose="020B0609020204030204" pitchFamily="49" charset="0"/>
              </a:rPr>
              <a:t>25 5 50</a:t>
            </a:r>
          </a:p>
          <a:p>
            <a:r>
              <a:rPr lang="en-US" sz="1600" dirty="0" err="1">
                <a:solidFill>
                  <a:schemeClr val="bg1"/>
                </a:solidFill>
                <a:latin typeface="Consolas" panose="020B0609020204030204" pitchFamily="49" charset="0"/>
              </a:rPr>
              <a:t>diffunion</a:t>
            </a:r>
            <a:r>
              <a:rPr lang="en-US" sz="1600" dirty="0">
                <a:solidFill>
                  <a:schemeClr val="bg1"/>
                </a:solidFill>
                <a:latin typeface="Consolas" panose="020B0609020204030204" pitchFamily="49" charset="0"/>
              </a:rPr>
              <a:t> = 475</a:t>
            </a:r>
          </a:p>
          <a:p>
            <a:r>
              <a:rPr lang="en-US" sz="1600" dirty="0" err="1">
                <a:solidFill>
                  <a:schemeClr val="bg1"/>
                </a:solidFill>
                <a:latin typeface="Consolas" panose="020B0609020204030204" pitchFamily="49" charset="0"/>
              </a:rPr>
              <a:t>diffintersection</a:t>
            </a:r>
            <a:r>
              <a:rPr lang="en-US" sz="1600" dirty="0">
                <a:solidFill>
                  <a:schemeClr val="bg1"/>
                </a:solidFill>
                <a:latin typeface="Consolas" panose="020B0609020204030204" pitchFamily="49" charset="0"/>
              </a:rPr>
              <a:t> = 96</a:t>
            </a:r>
          </a:p>
          <a:p>
            <a:r>
              <a:rPr lang="en-US" sz="1600" dirty="0" err="1">
                <a:solidFill>
                  <a:schemeClr val="bg1"/>
                </a:solidFill>
                <a:latin typeface="Consolas" panose="020B0609020204030204" pitchFamily="49" charset="0"/>
              </a:rPr>
              <a:t>diffsimilarity</a:t>
            </a:r>
            <a:r>
              <a:rPr lang="en-US" sz="1600" dirty="0">
                <a:solidFill>
                  <a:schemeClr val="bg1"/>
                </a:solidFill>
                <a:latin typeface="Consolas" panose="020B0609020204030204" pitchFamily="49" charset="0"/>
              </a:rPr>
              <a:t> = 20.210526</a:t>
            </a:r>
          </a:p>
          <a:p>
            <a:r>
              <a:rPr lang="en-US" sz="1600" dirty="0" err="1">
                <a:solidFill>
                  <a:schemeClr val="bg1"/>
                </a:solidFill>
                <a:latin typeface="Consolas" panose="020B0609020204030204" pitchFamily="49" charset="0"/>
              </a:rPr>
              <a:t>shingleunion</a:t>
            </a:r>
            <a:r>
              <a:rPr lang="en-US" sz="1600" dirty="0">
                <a:solidFill>
                  <a:schemeClr val="bg1"/>
                </a:solidFill>
                <a:latin typeface="Consolas" panose="020B0609020204030204" pitchFamily="49" charset="0"/>
              </a:rPr>
              <a:t> = 100</a:t>
            </a:r>
          </a:p>
          <a:p>
            <a:r>
              <a:rPr lang="en-US" sz="1600" dirty="0" err="1">
                <a:solidFill>
                  <a:schemeClr val="bg1"/>
                </a:solidFill>
                <a:latin typeface="Consolas" panose="020B0609020204030204" pitchFamily="49" charset="0"/>
              </a:rPr>
              <a:t>shingleintersection</a:t>
            </a:r>
            <a:r>
              <a:rPr lang="en-US" sz="1600" dirty="0">
                <a:solidFill>
                  <a:schemeClr val="bg1"/>
                </a:solidFill>
                <a:latin typeface="Consolas" panose="020B0609020204030204" pitchFamily="49" charset="0"/>
              </a:rPr>
              <a:t> = 22</a:t>
            </a:r>
          </a:p>
          <a:p>
            <a:r>
              <a:rPr lang="en-US" sz="1600" dirty="0" err="1">
                <a:solidFill>
                  <a:schemeClr val="bg1"/>
                </a:solidFill>
                <a:latin typeface="Consolas" panose="020B0609020204030204" pitchFamily="49" charset="0"/>
              </a:rPr>
              <a:t>shinglesimilarity</a:t>
            </a:r>
            <a:r>
              <a:rPr lang="en-US" sz="1600" dirty="0">
                <a:solidFill>
                  <a:schemeClr val="bg1"/>
                </a:solidFill>
                <a:latin typeface="Consolas" panose="020B0609020204030204" pitchFamily="49" charset="0"/>
              </a:rPr>
              <a:t> = 22</a:t>
            </a:r>
          </a:p>
          <a:p>
            <a:r>
              <a:rPr lang="en-US" sz="1600" dirty="0">
                <a:solidFill>
                  <a:schemeClr val="bg1"/>
                </a:solidFill>
                <a:latin typeface="Consolas" panose="020B0609020204030204" pitchFamily="49" charset="0"/>
              </a:rPr>
              <a:t>125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2632993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63</a:t>
            </a:fld>
            <a:endParaRPr lang="en-US"/>
          </a:p>
        </p:txBody>
      </p:sp>
      <p:sp>
        <p:nvSpPr>
          <p:cNvPr id="5" name="TextBox 4">
            <a:extLst>
              <a:ext uri="{FF2B5EF4-FFF2-40B4-BE49-F238E27FC236}">
                <a16:creationId xmlns:a16="http://schemas.microsoft.com/office/drawing/2014/main" id="{433F8A23-689D-4CE3-93C2-239F5421AAF4}"/>
              </a:ext>
            </a:extLst>
          </p:cNvPr>
          <p:cNvSpPr txBox="1"/>
          <p:nvPr/>
        </p:nvSpPr>
        <p:spPr>
          <a:xfrm>
            <a:off x="584200" y="266463"/>
            <a:ext cx="7975600" cy="523220"/>
          </a:xfrm>
          <a:prstGeom prst="rect">
            <a:avLst/>
          </a:prstGeom>
          <a:noFill/>
        </p:spPr>
        <p:txBody>
          <a:bodyPr wrap="square" rtlCol="0">
            <a:spAutoFit/>
          </a:bodyPr>
          <a:lstStyle/>
          <a:p>
            <a:r>
              <a:rPr lang="en-US" sz="2800" dirty="0">
                <a:latin typeface="+mj-lt"/>
              </a:rPr>
              <a:t>Tune the heuristics.</a:t>
            </a:r>
          </a:p>
        </p:txBody>
      </p:sp>
      <p:sp>
        <p:nvSpPr>
          <p:cNvPr id="7" name="Rectangle 6">
            <a:extLst>
              <a:ext uri="{FF2B5EF4-FFF2-40B4-BE49-F238E27FC236}">
                <a16:creationId xmlns:a16="http://schemas.microsoft.com/office/drawing/2014/main" id="{20FA9141-5402-47B3-AFD6-1877822227CF}"/>
              </a:ext>
            </a:extLst>
          </p:cNvPr>
          <p:cNvSpPr/>
          <p:nvPr/>
        </p:nvSpPr>
        <p:spPr>
          <a:xfrm>
            <a:off x="584200" y="1342318"/>
            <a:ext cx="7975600" cy="4031873"/>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125 C% </a:t>
            </a:r>
            <a:r>
              <a:rPr lang="en-US" sz="1600" dirty="0" err="1">
                <a:solidFill>
                  <a:schemeClr val="bg1"/>
                </a:solidFill>
                <a:latin typeface="Consolas" panose="020B0609020204030204" pitchFamily="49" charset="0"/>
              </a:rPr>
              <a:t>similarity.csh</a:t>
            </a:r>
            <a:r>
              <a:rPr lang="en-US" sz="1600" dirty="0">
                <a:solidFill>
                  <a:schemeClr val="bg1"/>
                </a:solidFill>
                <a:latin typeface="Consolas" panose="020B0609020204030204" pitchFamily="49" charset="0"/>
              </a:rPr>
              <a:t> 25 5 50 LinuxGetUrl.cpp LinuxWcMap.cpp</a:t>
            </a:r>
          </a:p>
          <a:p>
            <a:r>
              <a:rPr lang="en-US" sz="1600" dirty="0">
                <a:solidFill>
                  <a:schemeClr val="bg1"/>
                </a:solidFill>
                <a:latin typeface="Consolas" panose="020B0609020204030204" pitchFamily="49" charset="0"/>
              </a:rPr>
              <a:t>a = LinuxWcMap.cpp</a:t>
            </a:r>
          </a:p>
          <a:p>
            <a:r>
              <a:rPr lang="en-US" sz="1600" dirty="0">
                <a:solidFill>
                  <a:schemeClr val="bg1"/>
                </a:solidFill>
                <a:latin typeface="Consolas" panose="020B0609020204030204" pitchFamily="49" charset="0"/>
              </a:rPr>
              <a:t>b = LinuxGetUrl.cpp</a:t>
            </a:r>
          </a:p>
          <a:p>
            <a:r>
              <a:rPr lang="en-US" sz="1600" dirty="0">
                <a:solidFill>
                  <a:schemeClr val="bg1"/>
                </a:solidFill>
                <a:latin typeface="Consolas" panose="020B0609020204030204" pitchFamily="49" charset="0"/>
              </a:rPr>
              <a:t>25 5 50</a:t>
            </a:r>
          </a:p>
          <a:p>
            <a:r>
              <a:rPr lang="en-US" sz="1600" dirty="0" err="1">
                <a:solidFill>
                  <a:schemeClr val="bg1"/>
                </a:solidFill>
                <a:latin typeface="Consolas" panose="020B0609020204030204" pitchFamily="49" charset="0"/>
              </a:rPr>
              <a:t>diffunion</a:t>
            </a:r>
            <a:r>
              <a:rPr lang="en-US" sz="1600" dirty="0">
                <a:solidFill>
                  <a:schemeClr val="bg1"/>
                </a:solidFill>
                <a:latin typeface="Consolas" panose="020B0609020204030204" pitchFamily="49" charset="0"/>
              </a:rPr>
              <a:t> = 260</a:t>
            </a:r>
          </a:p>
          <a:p>
            <a:r>
              <a:rPr lang="en-US" sz="1600" dirty="0" err="1">
                <a:solidFill>
                  <a:schemeClr val="bg1"/>
                </a:solidFill>
                <a:latin typeface="Consolas" panose="020B0609020204030204" pitchFamily="49" charset="0"/>
              </a:rPr>
              <a:t>diffintersection</a:t>
            </a:r>
            <a:r>
              <a:rPr lang="en-US" sz="1600" dirty="0">
                <a:solidFill>
                  <a:schemeClr val="bg1"/>
                </a:solidFill>
                <a:latin typeface="Consolas" panose="020B0609020204030204" pitchFamily="49" charset="0"/>
              </a:rPr>
              <a:t> = 33</a:t>
            </a:r>
          </a:p>
          <a:p>
            <a:r>
              <a:rPr lang="en-US" sz="1600" dirty="0" err="1">
                <a:solidFill>
                  <a:schemeClr val="bg1"/>
                </a:solidFill>
                <a:latin typeface="Consolas" panose="020B0609020204030204" pitchFamily="49" charset="0"/>
              </a:rPr>
              <a:t>diffsimilarity</a:t>
            </a:r>
            <a:r>
              <a:rPr lang="en-US" sz="1600" dirty="0">
                <a:solidFill>
                  <a:schemeClr val="bg1"/>
                </a:solidFill>
                <a:latin typeface="Consolas" panose="020B0609020204030204" pitchFamily="49" charset="0"/>
              </a:rPr>
              <a:t> = 12.692308</a:t>
            </a:r>
          </a:p>
          <a:p>
            <a:r>
              <a:rPr lang="en-US" sz="1600" dirty="0" err="1">
                <a:solidFill>
                  <a:schemeClr val="bg1"/>
                </a:solidFill>
                <a:latin typeface="Consolas" panose="020B0609020204030204" pitchFamily="49" charset="0"/>
              </a:rPr>
              <a:t>shingleunion</a:t>
            </a:r>
            <a:r>
              <a:rPr lang="en-US" sz="1600" dirty="0">
                <a:solidFill>
                  <a:schemeClr val="bg1"/>
                </a:solidFill>
                <a:latin typeface="Consolas" panose="020B0609020204030204" pitchFamily="49" charset="0"/>
              </a:rPr>
              <a:t> = 100</a:t>
            </a:r>
          </a:p>
          <a:p>
            <a:r>
              <a:rPr lang="en-US" sz="1600" dirty="0" err="1">
                <a:solidFill>
                  <a:schemeClr val="bg1"/>
                </a:solidFill>
                <a:latin typeface="Consolas" panose="020B0609020204030204" pitchFamily="49" charset="0"/>
              </a:rPr>
              <a:t>shingleintersection</a:t>
            </a:r>
            <a:r>
              <a:rPr lang="en-US" sz="1600" dirty="0">
                <a:solidFill>
                  <a:schemeClr val="bg1"/>
                </a:solidFill>
                <a:latin typeface="Consolas" panose="020B0609020204030204" pitchFamily="49" charset="0"/>
              </a:rPr>
              <a:t> = 8</a:t>
            </a:r>
          </a:p>
          <a:p>
            <a:r>
              <a:rPr lang="en-US" sz="1600" dirty="0" err="1">
                <a:solidFill>
                  <a:schemeClr val="bg1"/>
                </a:solidFill>
                <a:latin typeface="Consolas" panose="020B0609020204030204" pitchFamily="49" charset="0"/>
              </a:rPr>
              <a:t>shinglesimilarity</a:t>
            </a:r>
            <a:r>
              <a:rPr lang="en-US" sz="1600" dirty="0">
                <a:solidFill>
                  <a:schemeClr val="bg1"/>
                </a:solidFill>
                <a:latin typeface="Consolas" panose="020B0609020204030204" pitchFamily="49" charset="0"/>
              </a:rPr>
              <a:t> = 8</a:t>
            </a:r>
          </a:p>
          <a:p>
            <a:r>
              <a:rPr lang="en-US" sz="1600" dirty="0">
                <a:solidFill>
                  <a:schemeClr val="bg1"/>
                </a:solidFill>
                <a:latin typeface="Consolas" panose="020B0609020204030204" pitchFamily="49" charset="0"/>
              </a:rPr>
              <a:t>126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1658871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87BF-85E1-2D7C-4907-07F1989ED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82D75-6FF6-011F-9F8F-0062B320058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95708BF-08BD-39E6-042D-5899960BE3E9}"/>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finish ranking</a:t>
            </a:r>
          </a:p>
          <a:p>
            <a:pPr marL="514350" indent="-514350">
              <a:buFont typeface="+mj-lt"/>
              <a:buAutoNum type="arabicPeriod"/>
            </a:pPr>
            <a:r>
              <a:rPr lang="en-US" dirty="0">
                <a:solidFill>
                  <a:schemeClr val="bg1">
                    <a:lumMod val="75000"/>
                  </a:schemeClr>
                </a:solidFill>
              </a:rPr>
              <a:t>sitemaps</a:t>
            </a:r>
          </a:p>
          <a:p>
            <a:pPr marL="514350" indent="-514350">
              <a:buFont typeface="+mj-lt"/>
              <a:buAutoNum type="arabicPeriod"/>
            </a:pPr>
            <a:r>
              <a:rPr lang="en-US" dirty="0">
                <a:solidFill>
                  <a:schemeClr val="bg1">
                    <a:lumMod val="75000"/>
                  </a:schemeClr>
                </a:solidFill>
              </a:rPr>
              <a:t>shingles</a:t>
            </a:r>
          </a:p>
          <a:p>
            <a:pPr marL="514350" indent="-514350">
              <a:buFont typeface="+mj-lt"/>
              <a:buAutoNum type="arabicPeriod"/>
            </a:pPr>
            <a:r>
              <a:rPr lang="en-US" dirty="0">
                <a:solidFill>
                  <a:srgbClr val="C00000"/>
                </a:solidFill>
              </a:rPr>
              <a:t>instrumenting memory usage</a:t>
            </a:r>
          </a:p>
          <a:p>
            <a:pPr marL="514350" indent="-514350">
              <a:buFont typeface="+mj-lt"/>
              <a:buAutoNum type="arabicPeriod"/>
            </a:pPr>
            <a:r>
              <a:rPr lang="en-US" dirty="0"/>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61B15DB2-B988-786E-F102-918CCA6DFE0E}"/>
              </a:ext>
            </a:extLst>
          </p:cNvPr>
          <p:cNvSpPr>
            <a:spLocks noGrp="1"/>
          </p:cNvSpPr>
          <p:nvPr>
            <p:ph type="sldNum" sz="quarter" idx="12"/>
          </p:nvPr>
        </p:nvSpPr>
        <p:spPr/>
        <p:txBody>
          <a:bodyPr/>
          <a:lstStyle/>
          <a:p>
            <a:fld id="{F8D59B09-23C8-46BA-B508-CE17BADF421E}" type="slidenum">
              <a:rPr lang="en-US" smtClean="0"/>
              <a:pPr/>
              <a:t>64</a:t>
            </a:fld>
            <a:endParaRPr lang="en-US"/>
          </a:p>
        </p:txBody>
      </p:sp>
    </p:spTree>
    <p:extLst>
      <p:ext uri="{BB962C8B-B14F-4D97-AF65-F5344CB8AC3E}">
        <p14:creationId xmlns:p14="http://schemas.microsoft.com/office/powerpoint/2010/main" val="729186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A370-0DBE-42A1-8729-70E4355EA020}"/>
              </a:ext>
            </a:extLst>
          </p:cNvPr>
          <p:cNvSpPr>
            <a:spLocks noGrp="1"/>
          </p:cNvSpPr>
          <p:nvPr>
            <p:ph type="title"/>
          </p:nvPr>
        </p:nvSpPr>
        <p:spPr/>
        <p:txBody>
          <a:bodyPr/>
          <a:lstStyle/>
          <a:p>
            <a:r>
              <a:rPr lang="en-US" dirty="0"/>
              <a:t>instrumenting memory usage</a:t>
            </a:r>
          </a:p>
        </p:txBody>
      </p:sp>
      <p:sp>
        <p:nvSpPr>
          <p:cNvPr id="3" name="Content Placeholder 2">
            <a:extLst>
              <a:ext uri="{FF2B5EF4-FFF2-40B4-BE49-F238E27FC236}">
                <a16:creationId xmlns:a16="http://schemas.microsoft.com/office/drawing/2014/main" id="{C46577D0-F2ED-4DC3-A650-85CF1490FB2E}"/>
              </a:ext>
            </a:extLst>
          </p:cNvPr>
          <p:cNvSpPr>
            <a:spLocks noGrp="1"/>
          </p:cNvSpPr>
          <p:nvPr>
            <p:ph idx="1"/>
          </p:nvPr>
        </p:nvSpPr>
        <p:spPr/>
        <p:txBody>
          <a:bodyPr>
            <a:normAutofit/>
          </a:bodyPr>
          <a:lstStyle/>
          <a:p>
            <a:pPr marL="0" indent="0">
              <a:spcBef>
                <a:spcPts val="1600"/>
              </a:spcBef>
              <a:buNone/>
            </a:pPr>
            <a:r>
              <a:rPr lang="en-US" sz="2800" dirty="0"/>
              <a:t>Sometimes, you would like to know about your own memory usage.</a:t>
            </a:r>
          </a:p>
          <a:p>
            <a:pPr marL="0" indent="0">
              <a:spcBef>
                <a:spcPts val="1600"/>
              </a:spcBef>
              <a:buNone/>
            </a:pPr>
            <a:r>
              <a:rPr lang="en-US" sz="2800" dirty="0"/>
              <a:t>How many objects do you have on the heap, total size, etc.</a:t>
            </a:r>
          </a:p>
          <a:p>
            <a:pPr marL="0" indent="0">
              <a:spcBef>
                <a:spcPts val="1600"/>
              </a:spcBef>
              <a:buNone/>
            </a:pPr>
            <a:r>
              <a:rPr lang="en-US" sz="2800" dirty="0"/>
              <a:t>Problem is to intercept the new and delete operators.</a:t>
            </a:r>
          </a:p>
          <a:p>
            <a:pPr marL="0" indent="0">
              <a:spcBef>
                <a:spcPts val="1600"/>
              </a:spcBef>
              <a:buNone/>
            </a:pPr>
            <a:r>
              <a:rPr lang="en-US" sz="2800" dirty="0"/>
              <a:t>Yes, you can do that.</a:t>
            </a:r>
          </a:p>
        </p:txBody>
      </p:sp>
      <p:sp>
        <p:nvSpPr>
          <p:cNvPr id="4" name="Slide Number Placeholder 3">
            <a:extLst>
              <a:ext uri="{FF2B5EF4-FFF2-40B4-BE49-F238E27FC236}">
                <a16:creationId xmlns:a16="http://schemas.microsoft.com/office/drawing/2014/main" id="{47DC1289-B43E-4BCA-840E-EE571C98446D}"/>
              </a:ext>
            </a:extLst>
          </p:cNvPr>
          <p:cNvSpPr>
            <a:spLocks noGrp="1"/>
          </p:cNvSpPr>
          <p:nvPr>
            <p:ph type="sldNum" sz="quarter" idx="12"/>
          </p:nvPr>
        </p:nvSpPr>
        <p:spPr/>
        <p:txBody>
          <a:bodyPr/>
          <a:lstStyle/>
          <a:p>
            <a:fld id="{F8D59B09-23C8-46BA-B508-CE17BADF421E}" type="slidenum">
              <a:rPr lang="en-US" smtClean="0"/>
              <a:pPr/>
              <a:t>65</a:t>
            </a:fld>
            <a:endParaRPr lang="en-US"/>
          </a:p>
        </p:txBody>
      </p:sp>
    </p:spTree>
    <p:extLst>
      <p:ext uri="{BB962C8B-B14F-4D97-AF65-F5344CB8AC3E}">
        <p14:creationId xmlns:p14="http://schemas.microsoft.com/office/powerpoint/2010/main" val="12137546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1C1805-BD31-4AAD-A9EB-EE10E39025FA}"/>
              </a:ext>
            </a:extLst>
          </p:cNvPr>
          <p:cNvSpPr>
            <a:spLocks noGrp="1"/>
          </p:cNvSpPr>
          <p:nvPr>
            <p:ph type="sldNum" sz="quarter" idx="12"/>
          </p:nvPr>
        </p:nvSpPr>
        <p:spPr/>
        <p:txBody>
          <a:bodyPr/>
          <a:lstStyle/>
          <a:p>
            <a:fld id="{F8D59B09-23C8-46BA-B508-CE17BADF421E}" type="slidenum">
              <a:rPr lang="en-US" smtClean="0"/>
              <a:pPr/>
              <a:t>66</a:t>
            </a:fld>
            <a:endParaRPr lang="en-US"/>
          </a:p>
        </p:txBody>
      </p:sp>
      <p:sp>
        <p:nvSpPr>
          <p:cNvPr id="3" name="Rectangle 2">
            <a:extLst>
              <a:ext uri="{FF2B5EF4-FFF2-40B4-BE49-F238E27FC236}">
                <a16:creationId xmlns:a16="http://schemas.microsoft.com/office/drawing/2014/main" id="{2B1195F5-8DCF-4087-8355-6CEE83884EFE}"/>
              </a:ext>
            </a:extLst>
          </p:cNvPr>
          <p:cNvSpPr/>
          <p:nvPr/>
        </p:nvSpPr>
        <p:spPr>
          <a:xfrm>
            <a:off x="904973" y="1086422"/>
            <a:ext cx="8031637" cy="3754874"/>
          </a:xfrm>
          <a:prstGeom prst="rect">
            <a:avLst/>
          </a:prstGeom>
        </p:spPr>
        <p:txBody>
          <a:bodyPr wrap="square">
            <a:spAutoFit/>
          </a:bodyPr>
          <a:lstStyle/>
          <a:p>
            <a:r>
              <a:rPr lang="en-US" sz="1400" dirty="0">
                <a:solidFill>
                  <a:srgbClr val="008000"/>
                </a:solidFill>
                <a:latin typeface="Consolas" panose="020B0609020204030204" pitchFamily="49" charset="0"/>
              </a:rPr>
              <a:t>// Toy program to investigate how memory is used by the STL</a:t>
            </a:r>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string class.</a:t>
            </a:r>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808080"/>
                </a:solidFill>
                <a:latin typeface="Consolas" panose="020B0609020204030204" pitchFamily="49" charset="0"/>
              </a:rPr>
              <a:t>#include</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&lt;iostream&gt;</a:t>
            </a:r>
            <a:endParaRPr lang="en-US" sz="1400" dirty="0">
              <a:solidFill>
                <a:srgbClr val="000000"/>
              </a:solidFill>
              <a:latin typeface="Consolas" panose="020B0609020204030204" pitchFamily="49" charset="0"/>
            </a:endParaRPr>
          </a:p>
          <a:p>
            <a:r>
              <a:rPr lang="en-US" sz="1400" dirty="0">
                <a:solidFill>
                  <a:srgbClr val="808080"/>
                </a:solidFill>
                <a:latin typeface="Consolas" panose="020B0609020204030204" pitchFamily="49" charset="0"/>
              </a:rPr>
              <a:t>#include</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&lt;string&gt;</a:t>
            </a:r>
            <a:endParaRPr lang="en-US" sz="1400" dirty="0">
              <a:solidFill>
                <a:srgbClr val="000000"/>
              </a:solidFill>
              <a:latin typeface="Consolas" panose="020B0609020204030204" pitchFamily="49" charset="0"/>
            </a:endParaRPr>
          </a:p>
          <a:p>
            <a:r>
              <a:rPr lang="en-US" sz="1400" dirty="0">
                <a:solidFill>
                  <a:srgbClr val="808080"/>
                </a:solidFill>
                <a:latin typeface="Consolas" panose="020B0609020204030204" pitchFamily="49" charset="0"/>
              </a:rPr>
              <a:t>#include</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&lt;</a:t>
            </a:r>
            <a:r>
              <a:rPr lang="en-US" sz="1400" dirty="0" err="1">
                <a:solidFill>
                  <a:srgbClr val="A31515"/>
                </a:solidFill>
                <a:latin typeface="Consolas" panose="020B0609020204030204" pitchFamily="49" charset="0"/>
              </a:rPr>
              <a:t>cstdlib</a:t>
            </a:r>
            <a:r>
              <a:rPr lang="en-US" sz="1400" dirty="0">
                <a:solidFill>
                  <a:srgbClr val="A31515"/>
                </a:solidFill>
                <a:latin typeface="Consolas" panose="020B0609020204030204" pitchFamily="49" charset="0"/>
              </a:rPr>
              <a:t>&gt;</a:t>
            </a:r>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using</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namespace</a:t>
            </a:r>
            <a:r>
              <a:rPr lang="en-US" sz="1400" dirty="0">
                <a:solidFill>
                  <a:srgbClr val="000000"/>
                </a:solidFill>
                <a:latin typeface="Consolas" panose="020B0609020204030204" pitchFamily="49" charset="0"/>
              </a:rPr>
              <a:t> std;</a:t>
            </a:r>
          </a:p>
          <a:p>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Instrument new and delete by overriding the new and delete</a:t>
            </a:r>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operators (yes, you can do that!) with a wrapper around malloc</a:t>
            </a:r>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and free, adding a boundary tag to record the size of the memory</a:t>
            </a:r>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request.</a:t>
            </a:r>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total reflects the net total amount requested by the user and</a:t>
            </a:r>
            <a:endParaRPr lang="en-US" sz="1400" dirty="0">
              <a:solidFill>
                <a:srgbClr val="000000"/>
              </a:solidFill>
              <a:latin typeface="Consolas" panose="020B0609020204030204" pitchFamily="49" charset="0"/>
            </a:endParaRPr>
          </a:p>
          <a:p>
            <a:r>
              <a:rPr lang="en-US" sz="1400" dirty="0">
                <a:solidFill>
                  <a:srgbClr val="008000"/>
                </a:solidFill>
                <a:latin typeface="Consolas" panose="020B0609020204030204" pitchFamily="49" charset="0"/>
              </a:rPr>
              <a:t>// does not include any boundary-tagging overhead.</a:t>
            </a:r>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total;</a:t>
            </a:r>
          </a:p>
        </p:txBody>
      </p:sp>
    </p:spTree>
    <p:extLst>
      <p:ext uri="{BB962C8B-B14F-4D97-AF65-F5344CB8AC3E}">
        <p14:creationId xmlns:p14="http://schemas.microsoft.com/office/powerpoint/2010/main" val="9682178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1C1805-BD31-4AAD-A9EB-EE10E39025FA}"/>
              </a:ext>
            </a:extLst>
          </p:cNvPr>
          <p:cNvSpPr>
            <a:spLocks noGrp="1"/>
          </p:cNvSpPr>
          <p:nvPr>
            <p:ph type="sldNum" sz="quarter" idx="12"/>
          </p:nvPr>
        </p:nvSpPr>
        <p:spPr/>
        <p:txBody>
          <a:bodyPr/>
          <a:lstStyle/>
          <a:p>
            <a:fld id="{F8D59B09-23C8-46BA-B508-CE17BADF421E}" type="slidenum">
              <a:rPr lang="en-US" smtClean="0"/>
              <a:pPr/>
              <a:t>67</a:t>
            </a:fld>
            <a:endParaRPr lang="en-US"/>
          </a:p>
        </p:txBody>
      </p:sp>
      <p:sp>
        <p:nvSpPr>
          <p:cNvPr id="3" name="Rectangle 2">
            <a:extLst>
              <a:ext uri="{FF2B5EF4-FFF2-40B4-BE49-F238E27FC236}">
                <a16:creationId xmlns:a16="http://schemas.microsoft.com/office/drawing/2014/main" id="{2B1195F5-8DCF-4087-8355-6CEE83884EFE}"/>
              </a:ext>
            </a:extLst>
          </p:cNvPr>
          <p:cNvSpPr/>
          <p:nvPr/>
        </p:nvSpPr>
        <p:spPr>
          <a:xfrm>
            <a:off x="867266" y="1095849"/>
            <a:ext cx="8031637" cy="4185761"/>
          </a:xfrm>
          <a:prstGeom prst="rect">
            <a:avLst/>
          </a:prstGeom>
        </p:spPr>
        <p:txBody>
          <a:bodyPr wrap="square">
            <a:spAutoFit/>
          </a:bodyPr>
          <a:lstStyle/>
          <a:p>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operator new</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size</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total += </a:t>
            </a:r>
            <a:r>
              <a:rPr lang="en-US" sz="1400" dirty="0">
                <a:solidFill>
                  <a:srgbClr val="808080"/>
                </a:solidFill>
                <a:latin typeface="Consolas" panose="020B0609020204030204" pitchFamily="49" charset="0"/>
              </a:rPr>
              <a:t>size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*q = (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 )malloc( </a:t>
            </a:r>
            <a:r>
              <a:rPr lang="en-US" sz="1400" dirty="0">
                <a:solidFill>
                  <a:srgbClr val="808080"/>
                </a:solidFill>
                <a:latin typeface="Consolas" panose="020B0609020204030204" pitchFamily="49" charset="0"/>
              </a:rPr>
              <a:t>size</a:t>
            </a:r>
            <a:r>
              <a:rPr lang="en-US" sz="1400" dirty="0">
                <a:solidFill>
                  <a:srgbClr val="000000"/>
                </a:solidFill>
                <a:latin typeface="Consolas" panose="020B0609020204030204" pitchFamily="49" charset="0"/>
              </a:rPr>
              <a:t> + </a:t>
            </a:r>
            <a:r>
              <a:rPr lang="en-US" sz="1400" dirty="0" err="1">
                <a:solidFill>
                  <a:srgbClr val="0000FF"/>
                </a:solidFill>
                <a:latin typeface="Consolas" panose="020B0609020204030204" pitchFamily="49" charset="0"/>
              </a:rPr>
              <a:t>sizeof</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 ),</a:t>
            </a:r>
          </a:p>
          <a:p>
            <a:r>
              <a:rPr lang="en-US" sz="1400" dirty="0">
                <a:solidFill>
                  <a:srgbClr val="000000"/>
                </a:solidFill>
                <a:latin typeface="Consolas" panose="020B0609020204030204" pitchFamily="49" charset="0"/>
              </a:rPr>
              <a:t>      *p = q + 1;</a:t>
            </a:r>
          </a:p>
          <a:p>
            <a:r>
              <a:rPr lang="en-US" sz="1400" dirty="0">
                <a:solidFill>
                  <a:srgbClr val="000000"/>
                </a:solidFill>
                <a:latin typeface="Consolas" panose="020B0609020204030204" pitchFamily="49" charset="0"/>
              </a:rPr>
              <a:t>   *q = </a:t>
            </a:r>
            <a:r>
              <a:rPr lang="en-US" sz="1400" dirty="0">
                <a:solidFill>
                  <a:srgbClr val="808080"/>
                </a:solidFill>
                <a:latin typeface="Consolas" panose="020B0609020204030204" pitchFamily="49" charset="0"/>
              </a:rPr>
              <a:t>size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size</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bytes allocated at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p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total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*)p;</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operator delete</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p</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*q = (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 )</a:t>
            </a:r>
            <a:r>
              <a:rPr lang="en-US" sz="1400" dirty="0">
                <a:solidFill>
                  <a:srgbClr val="808080"/>
                </a:solidFill>
                <a:latin typeface="Consolas" panose="020B0609020204030204" pitchFamily="49" charset="0"/>
              </a:rPr>
              <a:t>p</a:t>
            </a:r>
            <a:r>
              <a:rPr lang="en-US" sz="1400" dirty="0">
                <a:solidFill>
                  <a:srgbClr val="000000"/>
                </a:solidFill>
                <a:latin typeface="Consolas" panose="020B0609020204030204" pitchFamily="49" charset="0"/>
              </a:rPr>
              <a:t> - 1;</a:t>
            </a:r>
          </a:p>
          <a:p>
            <a:r>
              <a:rPr lang="en-US" sz="1400" dirty="0">
                <a:solidFill>
                  <a:srgbClr val="000000"/>
                </a:solidFill>
                <a:latin typeface="Consolas" panose="020B0609020204030204" pitchFamily="49" charset="0"/>
              </a:rPr>
              <a:t>   total -= *q;</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*q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bytes freed at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p</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total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free( (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 )q );</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38882624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E87569-B352-4875-A5E5-9B16733CEB77}"/>
              </a:ext>
            </a:extLst>
          </p:cNvPr>
          <p:cNvSpPr>
            <a:spLocks noGrp="1"/>
          </p:cNvSpPr>
          <p:nvPr>
            <p:ph type="sldNum" sz="quarter" idx="12"/>
          </p:nvPr>
        </p:nvSpPr>
        <p:spPr/>
        <p:txBody>
          <a:bodyPr/>
          <a:lstStyle/>
          <a:p>
            <a:fld id="{F8D59B09-23C8-46BA-B508-CE17BADF421E}" type="slidenum">
              <a:rPr lang="en-US" smtClean="0"/>
              <a:pPr/>
              <a:t>68</a:t>
            </a:fld>
            <a:endParaRPr lang="en-US"/>
          </a:p>
        </p:txBody>
      </p:sp>
      <p:sp>
        <p:nvSpPr>
          <p:cNvPr id="3" name="Rectangle 2">
            <a:extLst>
              <a:ext uri="{FF2B5EF4-FFF2-40B4-BE49-F238E27FC236}">
                <a16:creationId xmlns:a16="http://schemas.microsoft.com/office/drawing/2014/main" id="{9C10066B-C2C4-4A98-8879-9D70198F505E}"/>
              </a:ext>
            </a:extLst>
          </p:cNvPr>
          <p:cNvSpPr/>
          <p:nvPr/>
        </p:nvSpPr>
        <p:spPr>
          <a:xfrm>
            <a:off x="589176" y="649166"/>
            <a:ext cx="8097624" cy="4832092"/>
          </a:xfrm>
          <a:prstGeom prst="rect">
            <a:avLst/>
          </a:prstGeom>
        </p:spPr>
        <p:txBody>
          <a:bodyPr wrap="square">
            <a:spAutoFit/>
          </a:bodyPr>
          <a:lstStyle/>
          <a:p>
            <a:r>
              <a:rPr lang="en-US" sz="1400" dirty="0">
                <a:solidFill>
                  <a:srgbClr val="0000FF"/>
                </a:solidFill>
                <a:latin typeface="Consolas" panose="020B0609020204030204" pitchFamily="49" charset="0"/>
              </a:rPr>
              <a:t>int</a:t>
            </a:r>
            <a:r>
              <a:rPr lang="en-US" sz="1400" dirty="0">
                <a:solidFill>
                  <a:srgbClr val="000000"/>
                </a:solidFill>
                <a:latin typeface="Consolas" panose="020B0609020204030204" pitchFamily="49" charset="0"/>
              </a:rPr>
              <a:t> main( )</a:t>
            </a:r>
          </a:p>
          <a:p>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"1.  starting total on the heap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putting a string on the stack"</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string</a:t>
            </a:r>
            <a:r>
              <a:rPr lang="en-US" sz="1400" dirty="0">
                <a:solidFill>
                  <a:srgbClr val="000000"/>
                </a:solidFill>
                <a:latin typeface="Consolas" panose="020B0609020204030204" pitchFamily="49" charset="0"/>
              </a:rPr>
              <a:t> p;</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"2. </a:t>
            </a:r>
            <a:r>
              <a:rPr lang="en-US" sz="1400" dirty="0" err="1">
                <a:solidFill>
                  <a:srgbClr val="A31515"/>
                </a:solidFill>
                <a:latin typeface="Consolas" panose="020B0609020204030204" pitchFamily="49" charset="0"/>
              </a:rPr>
              <a:t>sizeof</a:t>
            </a:r>
            <a:r>
              <a:rPr lang="en-US" sz="1400" dirty="0">
                <a:solidFill>
                  <a:srgbClr val="A31515"/>
                </a:solidFill>
                <a:latin typeface="Consolas" panose="020B0609020204030204" pitchFamily="49" charset="0"/>
              </a:rPr>
              <a:t> an empty string on the stack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FF"/>
                </a:solidFill>
                <a:latin typeface="Consolas" panose="020B0609020204030204" pitchFamily="49" charset="0"/>
              </a:rPr>
              <a:t>sizeof</a:t>
            </a:r>
            <a:r>
              <a:rPr lang="en-US" sz="1400" dirty="0">
                <a:solidFill>
                  <a:srgbClr val="000000"/>
                </a:solidFill>
                <a:latin typeface="Consolas" panose="020B0609020204030204" pitchFamily="49" charset="0"/>
              </a:rPr>
              <a:t>( p )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total on the heap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"3.  about to new an empty string"</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2B91AF"/>
                </a:solidFill>
                <a:latin typeface="Consolas" panose="020B0609020204030204" pitchFamily="49" charset="0"/>
              </a:rPr>
              <a:t>   string</a:t>
            </a:r>
            <a:r>
              <a:rPr lang="en-US" sz="1400" dirty="0">
                <a:solidFill>
                  <a:srgbClr val="000000"/>
                </a:solidFill>
                <a:latin typeface="Consolas" panose="020B0609020204030204" pitchFamily="49" charset="0"/>
              </a:rPr>
              <a:t> *s = </a:t>
            </a:r>
            <a:r>
              <a:rPr lang="en-US" sz="1400" dirty="0">
                <a:solidFill>
                  <a:srgbClr val="0000FF"/>
                </a:solidFill>
                <a:latin typeface="Consolas" panose="020B0609020204030204" pitchFamily="49" charset="0"/>
              </a:rPr>
              <a:t>new</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string</a:t>
            </a:r>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"4.  empty string has been allocated, total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*s </a:t>
            </a:r>
            <a:r>
              <a:rPr lang="en-US" sz="1400" dirty="0">
                <a:solidFill>
                  <a:srgbClr val="008080"/>
                </a:solidFill>
                <a:latin typeface="Consolas" panose="020B0609020204030204" pitchFamily="49" charset="0"/>
              </a:rPr>
              <a: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"hello"</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"5.  string has been set it to hello, total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p:txBody>
      </p:sp>
    </p:spTree>
    <p:extLst>
      <p:ext uri="{BB962C8B-B14F-4D97-AF65-F5344CB8AC3E}">
        <p14:creationId xmlns:p14="http://schemas.microsoft.com/office/powerpoint/2010/main" val="23935276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E87569-B352-4875-A5E5-9B16733CEB77}"/>
              </a:ext>
            </a:extLst>
          </p:cNvPr>
          <p:cNvSpPr>
            <a:spLocks noGrp="1"/>
          </p:cNvSpPr>
          <p:nvPr>
            <p:ph type="sldNum" sz="quarter" idx="12"/>
          </p:nvPr>
        </p:nvSpPr>
        <p:spPr/>
        <p:txBody>
          <a:bodyPr/>
          <a:lstStyle/>
          <a:p>
            <a:fld id="{F8D59B09-23C8-46BA-B508-CE17BADF421E}" type="slidenum">
              <a:rPr lang="en-US" smtClean="0"/>
              <a:pPr/>
              <a:t>69</a:t>
            </a:fld>
            <a:endParaRPr lang="en-US"/>
          </a:p>
        </p:txBody>
      </p:sp>
      <p:sp>
        <p:nvSpPr>
          <p:cNvPr id="4" name="Rectangle 3">
            <a:extLst>
              <a:ext uri="{FF2B5EF4-FFF2-40B4-BE49-F238E27FC236}">
                <a16:creationId xmlns:a16="http://schemas.microsoft.com/office/drawing/2014/main" id="{6893E738-2ACD-40DF-BD5D-68BEF3CC82ED}"/>
              </a:ext>
            </a:extLst>
          </p:cNvPr>
          <p:cNvSpPr/>
          <p:nvPr/>
        </p:nvSpPr>
        <p:spPr>
          <a:xfrm>
            <a:off x="589176" y="649166"/>
            <a:ext cx="8338008" cy="3108543"/>
          </a:xfrm>
          <a:prstGeom prst="rect">
            <a:avLst/>
          </a:prstGeom>
        </p:spPr>
        <p:txBody>
          <a:bodyPr wrap="square">
            <a:spAutoFit/>
          </a:bodyPr>
          <a:lstStyle/>
          <a:p>
            <a:r>
              <a:rPr lang="en-US" sz="1400" dirty="0">
                <a:solidFill>
                  <a:srgbClr val="000000"/>
                </a:solidFill>
                <a:latin typeface="Consolas" panose="020B0609020204030204" pitchFamily="49" charset="0"/>
              </a:rPr>
              <a:t>   *s </a:t>
            </a:r>
            <a:r>
              <a:rPr lang="en-US" sz="1400" dirty="0">
                <a:solidFill>
                  <a:srgbClr val="008080"/>
                </a:solidFill>
                <a:latin typeface="Consolas" panose="020B0609020204030204" pitchFamily="49" charset="0"/>
              </a:rPr>
              <a: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world how are you </a:t>
            </a:r>
            <a:r>
              <a:rPr lang="en-US" sz="1400" dirty="0" err="1">
                <a:solidFill>
                  <a:srgbClr val="A31515"/>
                </a:solidFill>
                <a:latin typeface="Consolas" panose="020B0609020204030204" pitchFamily="49" charset="0"/>
              </a:rPr>
              <a:t>i</a:t>
            </a:r>
            <a:r>
              <a:rPr lang="en-US" sz="1400" dirty="0">
                <a:solidFill>
                  <a:srgbClr val="A31515"/>
                </a:solidFill>
                <a:latin typeface="Consolas" panose="020B0609020204030204" pitchFamily="49" charset="0"/>
              </a:rPr>
              <a:t> am fine"</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"6.  added 28 chars, total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 about to </a:t>
            </a:r>
            <a:r>
              <a:rPr lang="en-US" sz="1400" dirty="0" err="1">
                <a:solidFill>
                  <a:srgbClr val="A31515"/>
                </a:solidFill>
                <a:latin typeface="Consolas" panose="020B0609020204030204" pitchFamily="49" charset="0"/>
              </a:rPr>
              <a:t>c_str</a:t>
            </a:r>
            <a:r>
              <a:rPr lang="en-US" sz="1400" dirty="0">
                <a:solidFill>
                  <a:srgbClr val="A31515"/>
                </a:solidFill>
                <a:latin typeface="Consolas" panose="020B0609020204030204" pitchFamily="49" charset="0"/>
              </a:rPr>
              <a: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a:t>
            </a:r>
            <a:r>
              <a:rPr lang="en-US" sz="1400" dirty="0" err="1">
                <a:solidFill>
                  <a:srgbClr val="A31515"/>
                </a:solidFill>
                <a:latin typeface="Consolas" panose="020B0609020204030204" pitchFamily="49" charset="0"/>
              </a:rPr>
              <a:t>cstr</a:t>
            </a:r>
            <a:r>
              <a:rPr lang="en-US" sz="1400" dirty="0">
                <a:solidFill>
                  <a:srgbClr val="A31515"/>
                </a:solidFill>
                <a:latin typeface="Consolas" panose="020B0609020204030204" pitchFamily="49" charset="0"/>
              </a:rPr>
              <a:t>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s-&gt;</a:t>
            </a:r>
            <a:r>
              <a:rPr lang="en-US" sz="1400" dirty="0" err="1">
                <a:solidFill>
                  <a:srgbClr val="000000"/>
                </a:solidFill>
                <a:latin typeface="Consolas" panose="020B0609020204030204" pitchFamily="49" charset="0"/>
              </a:rPr>
              <a:t>c_str</a:t>
            </a:r>
            <a:r>
              <a:rPr lang="en-US" sz="1400" dirty="0">
                <a:solidFill>
                  <a:srgbClr val="000000"/>
                </a:solidFill>
                <a:latin typeface="Consolas" panose="020B0609020204030204" pitchFamily="49" charset="0"/>
              </a:rPr>
              <a:t>( )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"7.  about to delete"</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delete</a:t>
            </a:r>
            <a:r>
              <a:rPr lang="en-US" sz="1400" dirty="0">
                <a:solidFill>
                  <a:srgbClr val="000000"/>
                </a:solidFill>
                <a:latin typeface="Consolas" panose="020B0609020204030204" pitchFamily="49" charset="0"/>
              </a:rPr>
              <a:t> s;</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cout</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"8.  string has been deleting, exiting total = "</a:t>
            </a:r>
            <a:r>
              <a:rPr lang="en-US" sz="1400" dirty="0">
                <a:solidFill>
                  <a:srgbClr val="000000"/>
                </a:solidFill>
                <a:latin typeface="Consolas" panose="020B0609020204030204" pitchFamily="49" charset="0"/>
              </a:rPr>
              <a:t> </a:t>
            </a:r>
            <a:r>
              <a:rPr lang="en-US" sz="1400" dirty="0">
                <a:solidFill>
                  <a:srgbClr val="008080"/>
                </a:solidFill>
                <a:latin typeface="Consolas" panose="020B0609020204030204" pitchFamily="49" charset="0"/>
              </a:rPr>
              <a:t>&lt;&lt;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total </a:t>
            </a:r>
            <a:r>
              <a:rPr lang="en-US" sz="1400" dirty="0">
                <a:solidFill>
                  <a:srgbClr val="008080"/>
                </a:solidFill>
                <a:latin typeface="Consolas" panose="020B0609020204030204" pitchFamily="49" charset="0"/>
              </a:rPr>
              <a:t>&lt;&lt;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endl</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a:t>
            </a:r>
          </a:p>
        </p:txBody>
      </p:sp>
    </p:spTree>
    <p:extLst>
      <p:ext uri="{BB962C8B-B14F-4D97-AF65-F5344CB8AC3E}">
        <p14:creationId xmlns:p14="http://schemas.microsoft.com/office/powerpoint/2010/main" val="26196206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70</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509200"/>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51 C% Debug\sizestring.exe | head -20</a:t>
            </a:r>
          </a:p>
          <a:p>
            <a:r>
              <a:rPr lang="en-US" sz="1600" dirty="0">
                <a:solidFill>
                  <a:schemeClr val="bg1"/>
                </a:solidFill>
                <a:latin typeface="Consolas" panose="020B0609020204030204" pitchFamily="49" charset="0"/>
              </a:rPr>
              <a:t>1.  starting total on the heap = 0</a:t>
            </a:r>
          </a:p>
          <a:p>
            <a:r>
              <a:rPr lang="en-US" sz="1600" dirty="0">
                <a:solidFill>
                  <a:schemeClr val="bg1"/>
                </a:solidFill>
                <a:latin typeface="Consolas" panose="020B0609020204030204" pitchFamily="49" charset="0"/>
              </a:rPr>
              <a:t>    putting a string on the stack</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8 bytes allocated at 00A2FD34, total = 8</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2. </a:t>
            </a:r>
            <a:r>
              <a:rPr lang="en-US" sz="1600" dirty="0" err="1">
                <a:solidFill>
                  <a:schemeClr val="bg1"/>
                </a:solidFill>
                <a:latin typeface="Consolas" panose="020B0609020204030204" pitchFamily="49" charset="0"/>
              </a:rPr>
              <a:t>sizeof</a:t>
            </a:r>
            <a:r>
              <a:rPr lang="en-US" sz="1600" dirty="0">
                <a:solidFill>
                  <a:schemeClr val="bg1"/>
                </a:solidFill>
                <a:latin typeface="Consolas" panose="020B0609020204030204" pitchFamily="49" charset="0"/>
              </a:rPr>
              <a:t> an empty string on the stack = 28</a:t>
            </a:r>
          </a:p>
          <a:p>
            <a:r>
              <a:rPr lang="en-US" sz="1600" dirty="0">
                <a:solidFill>
                  <a:schemeClr val="bg1"/>
                </a:solidFill>
                <a:latin typeface="Consolas" panose="020B0609020204030204" pitchFamily="49" charset="0"/>
              </a:rPr>
              <a:t>   total on the heap = 8</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3.  about to new an empty string</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28 bytes allocated at 00A259AC, total = 36</a:t>
            </a:r>
          </a:p>
          <a:p>
            <a:r>
              <a:rPr lang="en-US" sz="1600" dirty="0">
                <a:solidFill>
                  <a:schemeClr val="bg1"/>
                </a:solidFill>
                <a:latin typeface="Consolas" panose="020B0609020204030204" pitchFamily="49" charset="0"/>
              </a:rPr>
              <a:t>8 bytes allocated at 00A2FE84, total = 44</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4.  empty string has been allocated, total = 44</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5.  string has been set it to hello, total = 44</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48 bytes allocated at 00A256A4, total = 92</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52 C%</a:t>
            </a:r>
          </a:p>
        </p:txBody>
      </p:sp>
    </p:spTree>
    <p:extLst>
      <p:ext uri="{BB962C8B-B14F-4D97-AF65-F5344CB8AC3E}">
        <p14:creationId xmlns:p14="http://schemas.microsoft.com/office/powerpoint/2010/main" val="3041455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42D7E-BE3E-8166-4D65-C0C70DFDA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70443-2953-D600-5A1A-F3E383F47BE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6C0058FF-9BCC-7C68-ACB1-43900B822815}"/>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finish ranking</a:t>
            </a:r>
          </a:p>
          <a:p>
            <a:pPr marL="514350" indent="-514350">
              <a:buFont typeface="+mj-lt"/>
              <a:buAutoNum type="arabicPeriod"/>
            </a:pPr>
            <a:r>
              <a:rPr lang="en-US" dirty="0">
                <a:solidFill>
                  <a:schemeClr val="bg1">
                    <a:lumMod val="75000"/>
                  </a:schemeClr>
                </a:solidFill>
              </a:rPr>
              <a:t>sitemaps</a:t>
            </a:r>
          </a:p>
          <a:p>
            <a:pPr marL="514350" indent="-514350">
              <a:buFont typeface="+mj-lt"/>
              <a:buAutoNum type="arabicPeriod"/>
            </a:pPr>
            <a:r>
              <a:rPr lang="en-US" dirty="0">
                <a:solidFill>
                  <a:schemeClr val="bg1">
                    <a:lumMod val="75000"/>
                  </a:schemeClr>
                </a:solidFill>
              </a:rPr>
              <a:t>shingles</a:t>
            </a:r>
          </a:p>
          <a:p>
            <a:pPr marL="514350" indent="-514350">
              <a:buFont typeface="+mj-lt"/>
              <a:buAutoNum type="arabicPeriod"/>
            </a:pPr>
            <a:r>
              <a:rPr lang="en-US" dirty="0">
                <a:solidFill>
                  <a:schemeClr val="bg1">
                    <a:lumMod val="75000"/>
                  </a:schemeClr>
                </a:solidFill>
              </a:rPr>
              <a:t>instrumenting memory usage</a:t>
            </a:r>
          </a:p>
          <a:p>
            <a:pPr marL="514350" indent="-514350">
              <a:buFont typeface="+mj-lt"/>
              <a:buAutoNum type="arabicPeriod"/>
            </a:pPr>
            <a:r>
              <a:rPr lang="en-US" dirty="0">
                <a:solidFill>
                  <a:srgbClr val="C00000"/>
                </a:solidFill>
              </a:rPr>
              <a:t>exception handling.</a:t>
            </a:r>
          </a:p>
          <a:p>
            <a:pPr marL="514350" indent="-51435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E4991AEF-66DD-9148-5B17-6DC0DC6BB8B5}"/>
              </a:ext>
            </a:extLst>
          </p:cNvPr>
          <p:cNvSpPr>
            <a:spLocks noGrp="1"/>
          </p:cNvSpPr>
          <p:nvPr>
            <p:ph type="sldNum" sz="quarter" idx="12"/>
          </p:nvPr>
        </p:nvSpPr>
        <p:spPr/>
        <p:txBody>
          <a:bodyPr/>
          <a:lstStyle/>
          <a:p>
            <a:fld id="{F8D59B09-23C8-46BA-B508-CE17BADF421E}" type="slidenum">
              <a:rPr lang="en-US" smtClean="0"/>
              <a:pPr/>
              <a:t>71</a:t>
            </a:fld>
            <a:endParaRPr lang="en-US"/>
          </a:p>
        </p:txBody>
      </p:sp>
    </p:spTree>
    <p:extLst>
      <p:ext uri="{BB962C8B-B14F-4D97-AF65-F5344CB8AC3E}">
        <p14:creationId xmlns:p14="http://schemas.microsoft.com/office/powerpoint/2010/main" val="7154108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09A8-F69F-42C1-884F-EA0EDB8C024F}"/>
              </a:ext>
            </a:extLst>
          </p:cNvPr>
          <p:cNvSpPr>
            <a:spLocks noGrp="1"/>
          </p:cNvSpPr>
          <p:nvPr>
            <p:ph type="title"/>
          </p:nvPr>
        </p:nvSpPr>
        <p:spPr/>
        <p:txBody>
          <a:bodyPr/>
          <a:lstStyle/>
          <a:p>
            <a:r>
              <a:rPr lang="en-US" dirty="0"/>
              <a:t>Failing gracefully</a:t>
            </a:r>
          </a:p>
        </p:txBody>
      </p:sp>
      <p:sp>
        <p:nvSpPr>
          <p:cNvPr id="3" name="Content Placeholder 2">
            <a:extLst>
              <a:ext uri="{FF2B5EF4-FFF2-40B4-BE49-F238E27FC236}">
                <a16:creationId xmlns:a16="http://schemas.microsoft.com/office/drawing/2014/main" id="{1E033473-61F4-40EB-8FB7-B93079BA17D3}"/>
              </a:ext>
            </a:extLst>
          </p:cNvPr>
          <p:cNvSpPr>
            <a:spLocks noGrp="1"/>
          </p:cNvSpPr>
          <p:nvPr>
            <p:ph idx="1"/>
          </p:nvPr>
        </p:nvSpPr>
        <p:spPr>
          <a:xfrm>
            <a:off x="938048" y="1600200"/>
            <a:ext cx="7606862" cy="4525963"/>
          </a:xfrm>
        </p:spPr>
        <p:txBody>
          <a:bodyPr>
            <a:normAutofit/>
          </a:bodyPr>
          <a:lstStyle/>
          <a:p>
            <a:pPr marL="0" indent="0">
              <a:spcBef>
                <a:spcPts val="1600"/>
              </a:spcBef>
              <a:buNone/>
            </a:pPr>
            <a:r>
              <a:rPr lang="en-US" sz="2800" dirty="0"/>
              <a:t>If you're writing a serious application you intend to ship to customers, you have to anticipate </a:t>
            </a:r>
            <a:r>
              <a:rPr lang="en-US" sz="2800" i="1" dirty="0">
                <a:solidFill>
                  <a:srgbClr val="FF0000"/>
                </a:solidFill>
              </a:rPr>
              <a:t>it will fail</a:t>
            </a:r>
            <a:r>
              <a:rPr lang="en-US" sz="2800" dirty="0"/>
              <a:t> in their hands.</a:t>
            </a:r>
          </a:p>
          <a:p>
            <a:pPr marL="0" indent="0">
              <a:spcBef>
                <a:spcPts val="1600"/>
              </a:spcBef>
              <a:buNone/>
            </a:pPr>
            <a:r>
              <a:rPr lang="en-US" sz="2800" dirty="0"/>
              <a:t>If it does, it should </a:t>
            </a:r>
            <a:r>
              <a:rPr lang="en-US" sz="2800" i="1" dirty="0">
                <a:solidFill>
                  <a:srgbClr val="FF0000"/>
                </a:solidFill>
              </a:rPr>
              <a:t>fail gracefully</a:t>
            </a:r>
            <a:r>
              <a:rPr lang="en-US" sz="2800" dirty="0"/>
              <a:t> reporting what happened, freeing up any resources, leaving files in a consistent state, capturing debug information, etc.</a:t>
            </a:r>
          </a:p>
        </p:txBody>
      </p:sp>
    </p:spTree>
    <p:extLst>
      <p:ext uri="{BB962C8B-B14F-4D97-AF65-F5344CB8AC3E}">
        <p14:creationId xmlns:p14="http://schemas.microsoft.com/office/powerpoint/2010/main" val="33792892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9B5C-26B0-4337-81FA-3530D51FAF56}"/>
              </a:ext>
            </a:extLst>
          </p:cNvPr>
          <p:cNvSpPr>
            <a:spLocks noGrp="1"/>
          </p:cNvSpPr>
          <p:nvPr>
            <p:ph type="title"/>
          </p:nvPr>
        </p:nvSpPr>
        <p:spPr/>
        <p:txBody>
          <a:bodyPr/>
          <a:lstStyle/>
          <a:p>
            <a:r>
              <a:rPr lang="en-US" dirty="0"/>
              <a:t>Exceptions</a:t>
            </a:r>
          </a:p>
        </p:txBody>
      </p:sp>
      <p:sp>
        <p:nvSpPr>
          <p:cNvPr id="3" name="Content Placeholder 2">
            <a:extLst>
              <a:ext uri="{FF2B5EF4-FFF2-40B4-BE49-F238E27FC236}">
                <a16:creationId xmlns:a16="http://schemas.microsoft.com/office/drawing/2014/main" id="{A939B30A-EC73-4BAA-9391-5EC804852836}"/>
              </a:ext>
            </a:extLst>
          </p:cNvPr>
          <p:cNvSpPr>
            <a:spLocks noGrp="1"/>
          </p:cNvSpPr>
          <p:nvPr>
            <p:ph idx="1"/>
          </p:nvPr>
        </p:nvSpPr>
        <p:spPr/>
        <p:txBody>
          <a:bodyPr>
            <a:normAutofit/>
          </a:bodyPr>
          <a:lstStyle/>
          <a:p>
            <a:pPr marL="0" indent="0">
              <a:spcBef>
                <a:spcPts val="1600"/>
              </a:spcBef>
              <a:buNone/>
            </a:pPr>
            <a:r>
              <a:rPr lang="en-US" sz="2800" dirty="0"/>
              <a:t>Two meanings:</a:t>
            </a:r>
          </a:p>
          <a:p>
            <a:pPr marL="514350" indent="-514350">
              <a:spcBef>
                <a:spcPts val="1600"/>
              </a:spcBef>
              <a:buClr>
                <a:schemeClr val="tx1"/>
              </a:buClr>
              <a:buFont typeface="+mj-lt"/>
              <a:buAutoNum type="arabicPeriod"/>
            </a:pPr>
            <a:r>
              <a:rPr lang="en-US" sz="2800" i="1" dirty="0">
                <a:solidFill>
                  <a:srgbClr val="FF0000"/>
                </a:solidFill>
              </a:rPr>
              <a:t>In C++</a:t>
            </a:r>
            <a:r>
              <a:rPr lang="en-US" sz="2800" dirty="0"/>
              <a:t>, it's something you throw, then catch higher up the call stack.  You can't catch anything you didn't throw.</a:t>
            </a:r>
          </a:p>
          <a:p>
            <a:pPr marL="514350" indent="-514350">
              <a:spcBef>
                <a:spcPts val="1600"/>
              </a:spcBef>
              <a:buClr>
                <a:schemeClr val="tx1"/>
              </a:buClr>
              <a:buFont typeface="+mj-lt"/>
              <a:buAutoNum type="arabicPeriod"/>
            </a:pPr>
            <a:r>
              <a:rPr lang="en-US" sz="2800" i="1" dirty="0">
                <a:solidFill>
                  <a:srgbClr val="FF0000"/>
                </a:solidFill>
              </a:rPr>
              <a:t>To the operating system</a:t>
            </a:r>
            <a:r>
              <a:rPr lang="en-US" sz="2800" dirty="0"/>
              <a:t>, it's a hardware interrupt due to  a null pointer </a:t>
            </a:r>
            <a:r>
              <a:rPr lang="en-US" sz="2800" dirty="0" err="1"/>
              <a:t>deref</a:t>
            </a:r>
            <a:r>
              <a:rPr lang="en-US" sz="2800" dirty="0"/>
              <a:t> (a </a:t>
            </a:r>
            <a:r>
              <a:rPr lang="en-US" sz="2800" dirty="0" err="1"/>
              <a:t>seg</a:t>
            </a:r>
            <a:r>
              <a:rPr lang="en-US" sz="2800" dirty="0"/>
              <a:t> fault), a floating point exception, ^C typed at the keyboard, etc.</a:t>
            </a:r>
          </a:p>
        </p:txBody>
      </p:sp>
    </p:spTree>
    <p:extLst>
      <p:ext uri="{BB962C8B-B14F-4D97-AF65-F5344CB8AC3E}">
        <p14:creationId xmlns:p14="http://schemas.microsoft.com/office/powerpoint/2010/main" val="26638420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73418F-CABC-4EA4-828F-B7FBF72C34FD}"/>
              </a:ext>
            </a:extLst>
          </p:cNvPr>
          <p:cNvSpPr/>
          <p:nvPr/>
        </p:nvSpPr>
        <p:spPr>
          <a:xfrm>
            <a:off x="614855" y="332622"/>
            <a:ext cx="7677807" cy="6001643"/>
          </a:xfrm>
          <a:prstGeom prst="rect">
            <a:avLst/>
          </a:prstGeom>
        </p:spPr>
        <p:txBody>
          <a:bodyPr wrap="square">
            <a:spAutoFit/>
          </a:bodyPr>
          <a:lstStyle/>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&lt;string&gt;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std</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argc</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argv</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2B91AF"/>
                </a:solidFill>
                <a:latin typeface="Consolas" panose="020B0609020204030204" pitchFamily="49" charset="0"/>
              </a:rPr>
              <a:t>string</a:t>
            </a:r>
            <a:r>
              <a:rPr lang="en-US" sz="1600" dirty="0">
                <a:solidFill>
                  <a:srgbClr val="000000"/>
                </a:solidFill>
                <a:latin typeface="Consolas" panose="020B0609020204030204" pitchFamily="49" charset="0"/>
              </a:rPr>
              <a:t> s;</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while</a:t>
            </a:r>
            <a:r>
              <a:rPr lang="en-US" sz="1600" dirty="0">
                <a:solidFill>
                  <a:srgbClr val="000000"/>
                </a:solidFill>
                <a:latin typeface="Consolas" panose="020B0609020204030204" pitchFamily="49" charset="0"/>
              </a:rPr>
              <a:t> ( </a:t>
            </a:r>
            <a:r>
              <a:rPr lang="en-US" sz="1600" dirty="0" err="1">
                <a:solidFill>
                  <a:srgbClr val="000000"/>
                </a:solidFill>
                <a:latin typeface="Consolas" panose="020B0609020204030204" pitchFamily="49" charset="0"/>
              </a:rPr>
              <a:t>cin</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&gt;&gt;</a:t>
            </a:r>
            <a:r>
              <a:rPr lang="en-US" sz="1600" dirty="0">
                <a:solidFill>
                  <a:srgbClr val="000000"/>
                </a:solidFill>
                <a:latin typeface="Consolas" panose="020B0609020204030204" pitchFamily="49" charset="0"/>
              </a:rPr>
              <a:t> s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try</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a:t>
            </a:r>
            <a:r>
              <a:rPr lang="en-US" sz="1600" dirty="0" err="1">
                <a:solidFill>
                  <a:srgbClr val="A31515"/>
                </a:solidFill>
                <a:latin typeface="Consolas" panose="020B0609020204030204" pitchFamily="49" charset="0"/>
              </a:rPr>
              <a:t>stoi</a:t>
            </a:r>
            <a:r>
              <a:rPr lang="en-US" sz="1600" dirty="0">
                <a:solidFill>
                  <a:srgbClr val="A31515"/>
                </a:solidFill>
                <a:latin typeface="Consolas" panose="020B0609020204030204" pitchFamily="49" charset="0"/>
              </a:rPr>
              <a:t>( "</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s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 ) = "</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stoi</a:t>
            </a:r>
            <a:r>
              <a:rPr lang="en-US" sz="1600" dirty="0">
                <a:solidFill>
                  <a:srgbClr val="000000"/>
                </a:solidFill>
                <a:latin typeface="Consolas" panose="020B0609020204030204" pitchFamily="49" charset="0"/>
              </a:rPr>
              <a:t>( s )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catch</a:t>
            </a:r>
            <a:r>
              <a:rPr lang="en-US" sz="1600" dirty="0">
                <a:solidFill>
                  <a:srgbClr val="000000"/>
                </a:solidFill>
                <a:latin typeface="Consolas" panose="020B0609020204030204" pitchFamily="49" charset="0"/>
              </a:rPr>
              <a:t> ( </a:t>
            </a:r>
            <a:r>
              <a:rPr lang="en-US" sz="1600" dirty="0" err="1">
                <a:solidFill>
                  <a:srgbClr val="2B91AF"/>
                </a:solidFill>
                <a:latin typeface="Consolas" panose="020B0609020204030204" pitchFamily="49" charset="0"/>
              </a:rPr>
              <a:t>invalid_argument</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a:t>
            </a:r>
            <a:r>
              <a:rPr lang="en-US" sz="1600" dirty="0" err="1">
                <a:solidFill>
                  <a:srgbClr val="A31515"/>
                </a:solidFill>
                <a:latin typeface="Consolas" panose="020B0609020204030204" pitchFamily="49" charset="0"/>
              </a:rPr>
              <a:t>stoi</a:t>
            </a:r>
            <a:r>
              <a:rPr lang="en-US" sz="1600" dirty="0">
                <a:solidFill>
                  <a:srgbClr val="A31515"/>
                </a:solidFill>
                <a:latin typeface="Consolas" panose="020B0609020204030204" pitchFamily="49" charset="0"/>
              </a:rPr>
              <a:t>( "</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s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 ) is invalid"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catch</a:t>
            </a:r>
            <a:r>
              <a:rPr lang="en-US" sz="1600" dirty="0">
                <a:solidFill>
                  <a:srgbClr val="000000"/>
                </a:solidFill>
                <a:latin typeface="Consolas" panose="020B0609020204030204" pitchFamily="49" charset="0"/>
              </a:rPr>
              <a:t> ( </a:t>
            </a:r>
            <a:r>
              <a:rPr lang="en-US" sz="1600" dirty="0" err="1">
                <a:solidFill>
                  <a:srgbClr val="2B91AF"/>
                </a:solidFill>
                <a:latin typeface="Consolas" panose="020B0609020204030204" pitchFamily="49" charset="0"/>
              </a:rPr>
              <a:t>out_of_range</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a:t>
            </a:r>
            <a:r>
              <a:rPr lang="en-US" sz="1600" dirty="0" err="1">
                <a:solidFill>
                  <a:srgbClr val="A31515"/>
                </a:solidFill>
                <a:latin typeface="Consolas" panose="020B0609020204030204" pitchFamily="49" charset="0"/>
              </a:rPr>
              <a:t>stoi</a:t>
            </a:r>
            <a:r>
              <a:rPr lang="en-US" sz="1600" dirty="0">
                <a:solidFill>
                  <a:srgbClr val="A31515"/>
                </a:solidFill>
                <a:latin typeface="Consolas" panose="020B0609020204030204" pitchFamily="49" charset="0"/>
              </a:rPr>
              <a:t>( "</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s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 ) is out of range"</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endParaRPr lang="en-US" sz="1600" dirty="0"/>
          </a:p>
        </p:txBody>
      </p:sp>
    </p:spTree>
    <p:extLst>
      <p:ext uri="{BB962C8B-B14F-4D97-AF65-F5344CB8AC3E}">
        <p14:creationId xmlns:p14="http://schemas.microsoft.com/office/powerpoint/2010/main" val="14937549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75</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262979"/>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198 C% cl /</a:t>
            </a:r>
            <a:r>
              <a:rPr lang="en-US" sz="1600" dirty="0" err="1">
                <a:solidFill>
                  <a:schemeClr val="bg1"/>
                </a:solidFill>
                <a:latin typeface="Consolas" panose="020B0609020204030204" pitchFamily="49" charset="0"/>
              </a:rPr>
              <a:t>EHsc</a:t>
            </a:r>
            <a:r>
              <a:rPr lang="en-US" sz="1600" dirty="0">
                <a:solidFill>
                  <a:schemeClr val="bg1"/>
                </a:solidFill>
                <a:latin typeface="Consolas" panose="020B0609020204030204" pitchFamily="49" charset="0"/>
              </a:rPr>
              <a:t> stoi.cpp</a:t>
            </a:r>
          </a:p>
          <a:p>
            <a:r>
              <a:rPr lang="en-US" sz="1600" dirty="0">
                <a:solidFill>
                  <a:schemeClr val="bg1"/>
                </a:solidFill>
                <a:latin typeface="Consolas" panose="020B0609020204030204" pitchFamily="49" charset="0"/>
              </a:rPr>
              <a:t>Microsoft (R) C/C++ Optimizing Compiler Version 19.11.25508.2 for x64</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stoi.cpp</a:t>
            </a:r>
          </a:p>
          <a:p>
            <a:r>
              <a:rPr lang="en-US" sz="1600" dirty="0">
                <a:solidFill>
                  <a:schemeClr val="bg1"/>
                </a:solidFill>
                <a:latin typeface="Consolas" panose="020B0609020204030204" pitchFamily="49" charset="0"/>
              </a:rPr>
              <a:t>Microsoft (R) Incremental Linker Version 14.11.25508.2</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out:stoi.exe</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stoi.obj</a:t>
            </a:r>
          </a:p>
          <a:p>
            <a:r>
              <a:rPr lang="en-US" sz="1600" dirty="0">
                <a:solidFill>
                  <a:schemeClr val="bg1"/>
                </a:solidFill>
                <a:latin typeface="Consolas" panose="020B0609020204030204" pitchFamily="49" charset="0"/>
              </a:rPr>
              <a:t>199 C% stoi.exe</a:t>
            </a:r>
          </a:p>
          <a:p>
            <a:r>
              <a:rPr lang="en-US" sz="1600" dirty="0">
                <a:solidFill>
                  <a:schemeClr val="bg1"/>
                </a:solidFill>
                <a:latin typeface="Consolas" panose="020B0609020204030204" pitchFamily="49" charset="0"/>
              </a:rPr>
              <a:t>5</a:t>
            </a:r>
          </a:p>
          <a:p>
            <a:r>
              <a:rPr lang="en-US" sz="1600" dirty="0" err="1">
                <a:solidFill>
                  <a:schemeClr val="bg1"/>
                </a:solidFill>
                <a:latin typeface="Consolas" panose="020B0609020204030204" pitchFamily="49" charset="0"/>
              </a:rPr>
              <a:t>stoi</a:t>
            </a:r>
            <a:r>
              <a:rPr lang="en-US" sz="1600" dirty="0">
                <a:solidFill>
                  <a:schemeClr val="bg1"/>
                </a:solidFill>
                <a:latin typeface="Consolas" panose="020B0609020204030204" pitchFamily="49" charset="0"/>
              </a:rPr>
              <a:t>( 5 ) = 5</a:t>
            </a:r>
          </a:p>
          <a:p>
            <a:r>
              <a:rPr lang="en-US" sz="1600" dirty="0">
                <a:solidFill>
                  <a:schemeClr val="bg1"/>
                </a:solidFill>
                <a:latin typeface="Consolas" panose="020B0609020204030204" pitchFamily="49" charset="0"/>
              </a:rPr>
              <a:t>hello</a:t>
            </a:r>
          </a:p>
          <a:p>
            <a:r>
              <a:rPr lang="en-US" sz="1600" dirty="0" err="1">
                <a:solidFill>
                  <a:schemeClr val="bg1"/>
                </a:solidFill>
                <a:latin typeface="Consolas" panose="020B0609020204030204" pitchFamily="49" charset="0"/>
              </a:rPr>
              <a:t>stoi</a:t>
            </a:r>
            <a:r>
              <a:rPr lang="en-US" sz="1600" dirty="0">
                <a:solidFill>
                  <a:schemeClr val="bg1"/>
                </a:solidFill>
                <a:latin typeface="Consolas" panose="020B0609020204030204" pitchFamily="49" charset="0"/>
              </a:rPr>
              <a:t>( hello ) is invalid</a:t>
            </a:r>
          </a:p>
          <a:p>
            <a:r>
              <a:rPr lang="en-US" sz="1600" dirty="0">
                <a:solidFill>
                  <a:schemeClr val="bg1"/>
                </a:solidFill>
                <a:latin typeface="Consolas" panose="020B0609020204030204" pitchFamily="49" charset="0"/>
              </a:rPr>
              <a:t>1241241241234123412341234123412341234</a:t>
            </a:r>
          </a:p>
          <a:p>
            <a:r>
              <a:rPr lang="en-US" sz="1600" dirty="0" err="1">
                <a:solidFill>
                  <a:schemeClr val="bg1"/>
                </a:solidFill>
                <a:latin typeface="Consolas" panose="020B0609020204030204" pitchFamily="49" charset="0"/>
              </a:rPr>
              <a:t>stoi</a:t>
            </a:r>
            <a:r>
              <a:rPr lang="en-US" sz="1600" dirty="0">
                <a:solidFill>
                  <a:schemeClr val="bg1"/>
                </a:solidFill>
                <a:latin typeface="Consolas" panose="020B0609020204030204" pitchFamily="49" charset="0"/>
              </a:rPr>
              <a:t>( 1241241241234123412341234123412341234 ) is out of range</a:t>
            </a:r>
          </a:p>
          <a:p>
            <a:r>
              <a:rPr lang="en-US" sz="1600" dirty="0">
                <a:solidFill>
                  <a:schemeClr val="bg1"/>
                </a:solidFill>
                <a:latin typeface="Consolas" panose="020B0609020204030204" pitchFamily="49" charset="0"/>
              </a:rPr>
              <a:t>^Z</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29587182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741B03-CEA8-4AB1-9E7D-836FFC43FC3D}"/>
              </a:ext>
            </a:extLst>
          </p:cNvPr>
          <p:cNvSpPr/>
          <p:nvPr/>
        </p:nvSpPr>
        <p:spPr>
          <a:xfrm>
            <a:off x="725213" y="606147"/>
            <a:ext cx="8316310" cy="5940088"/>
          </a:xfrm>
          <a:prstGeom prst="rect">
            <a:avLst/>
          </a:prstGeom>
        </p:spPr>
        <p:txBody>
          <a:bodyPr wrap="square">
            <a:spAutoFit/>
          </a:bodyPr>
          <a:lstStyle/>
          <a:p>
            <a:r>
              <a:rPr lang="en-US" sz="1600" dirty="0">
                <a:solidFill>
                  <a:srgbClr val="008000"/>
                </a:solidFill>
                <a:latin typeface="Consolas" panose="020B0609020204030204" pitchFamily="49" charset="0"/>
              </a:rPr>
              <a:t>// trycatch.cpp</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Cannot catch a null pointer </a:t>
            </a:r>
            <a:r>
              <a:rPr lang="en-US" sz="1600" dirty="0" err="1">
                <a:solidFill>
                  <a:srgbClr val="008000"/>
                </a:solidFill>
                <a:latin typeface="Consolas" panose="020B0609020204030204" pitchFamily="49" charset="0"/>
              </a:rPr>
              <a:t>deref</a:t>
            </a:r>
            <a:r>
              <a:rPr lang="en-US" sz="1600" dirty="0">
                <a:solidFill>
                  <a:srgbClr val="008000"/>
                </a:solidFill>
                <a:latin typeface="Consolas" panose="020B0609020204030204" pitchFamily="49" charset="0"/>
              </a:rPr>
              <a:t> with C++ try/catch.</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Nicole Hamilton nham@umich.edu</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cassert</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stdexcept</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std</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*p = 0;</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try</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*p = 5;</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catch</a:t>
            </a:r>
            <a:r>
              <a:rPr lang="en-US" sz="1600" dirty="0">
                <a:solidFill>
                  <a:srgbClr val="000000"/>
                </a:solidFill>
                <a:latin typeface="Consolas" panose="020B0609020204030204" pitchFamily="49" charset="0"/>
              </a:rPr>
              <a:t> ( ...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"Null pointer encountered"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endParaRPr lang="en-US" sz="1600" dirty="0"/>
          </a:p>
        </p:txBody>
      </p:sp>
      <p:pic>
        <p:nvPicPr>
          <p:cNvPr id="3" name="Picture 2">
            <a:extLst>
              <a:ext uri="{FF2B5EF4-FFF2-40B4-BE49-F238E27FC236}">
                <a16:creationId xmlns:a16="http://schemas.microsoft.com/office/drawing/2014/main" id="{C104ED42-8DF3-4296-A234-C47821B82EFB}"/>
              </a:ext>
            </a:extLst>
          </p:cNvPr>
          <p:cNvPicPr>
            <a:picLocks noChangeAspect="1"/>
          </p:cNvPicPr>
          <p:nvPr/>
        </p:nvPicPr>
        <p:blipFill>
          <a:blip r:embed="rId3"/>
          <a:stretch>
            <a:fillRect/>
          </a:stretch>
        </p:blipFill>
        <p:spPr>
          <a:xfrm>
            <a:off x="4208737" y="2582753"/>
            <a:ext cx="4210050" cy="2181225"/>
          </a:xfrm>
          <a:prstGeom prst="rect">
            <a:avLst/>
          </a:prstGeom>
        </p:spPr>
      </p:pic>
    </p:spTree>
    <p:extLst>
      <p:ext uri="{BB962C8B-B14F-4D97-AF65-F5344CB8AC3E}">
        <p14:creationId xmlns:p14="http://schemas.microsoft.com/office/powerpoint/2010/main" val="11219004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51CD3F-A6A7-44F4-A1BC-5C9033BF51BC}"/>
              </a:ext>
            </a:extLst>
          </p:cNvPr>
          <p:cNvSpPr/>
          <p:nvPr/>
        </p:nvSpPr>
        <p:spPr>
          <a:xfrm>
            <a:off x="740979" y="1027157"/>
            <a:ext cx="7512268" cy="2616101"/>
          </a:xfrm>
          <a:prstGeom prst="rect">
            <a:avLst/>
          </a:prstGeom>
        </p:spPr>
        <p:txBody>
          <a:bodyPr wrap="square">
            <a:spAutoFit/>
          </a:bodyPr>
          <a:lstStyle/>
          <a:p>
            <a:r>
              <a:rPr lang="en-US" sz="1600" dirty="0">
                <a:solidFill>
                  <a:srgbClr val="008000"/>
                </a:solidFill>
                <a:latin typeface="Consolas" panose="020B0609020204030204" pitchFamily="49" charset="0"/>
              </a:rPr>
              <a:t>// throw.cpp</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You could protect a possible null pointer </a:t>
            </a:r>
            <a:r>
              <a:rPr lang="en-US" sz="1600" dirty="0" err="1">
                <a:solidFill>
                  <a:srgbClr val="008000"/>
                </a:solidFill>
                <a:latin typeface="Consolas" panose="020B0609020204030204" pitchFamily="49" charset="0"/>
              </a:rPr>
              <a:t>deref</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with a test and a throw, but it's not realistic to do</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to all your </a:t>
            </a:r>
            <a:r>
              <a:rPr lang="en-US" sz="1600" dirty="0" err="1">
                <a:solidFill>
                  <a:srgbClr val="008000"/>
                </a:solidFill>
                <a:latin typeface="Consolas" panose="020B0609020204030204" pitchFamily="49" charset="0"/>
              </a:rPr>
              <a:t>derefs</a:t>
            </a:r>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Nicole Hamilton nham@umich.edu</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std</a:t>
            </a:r>
            <a:r>
              <a:rPr lang="en-US" sz="1600" dirty="0">
                <a:solidFill>
                  <a:srgbClr val="000000"/>
                </a:solidFill>
                <a:latin typeface="Consolas" panose="020B0609020204030204" pitchFamily="49" charset="0"/>
              </a:rPr>
              <a:t>;</a:t>
            </a:r>
            <a:endParaRPr lang="en-US" sz="1600" dirty="0"/>
          </a:p>
        </p:txBody>
      </p:sp>
    </p:spTree>
    <p:extLst>
      <p:ext uri="{BB962C8B-B14F-4D97-AF65-F5344CB8AC3E}">
        <p14:creationId xmlns:p14="http://schemas.microsoft.com/office/powerpoint/2010/main" val="14694766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9F0D1-A03A-41FA-9601-5D2F69740AD5}"/>
              </a:ext>
            </a:extLst>
          </p:cNvPr>
          <p:cNvSpPr>
            <a:spLocks noGrp="1"/>
          </p:cNvSpPr>
          <p:nvPr>
            <p:ph idx="1"/>
          </p:nvPr>
        </p:nvSpPr>
        <p:spPr/>
        <p:txBody>
          <a:bodyPr/>
          <a:lstStyle/>
          <a:p>
            <a:pPr marL="0" indent="0">
              <a:buNone/>
            </a:pPr>
            <a:r>
              <a:rPr lang="en-US" dirty="0"/>
              <a:t>You could try to protect every pointer refer with a test and a throw, but that’s just not realistic.</a:t>
            </a:r>
          </a:p>
        </p:txBody>
      </p:sp>
      <p:sp>
        <p:nvSpPr>
          <p:cNvPr id="4" name="Slide Number Placeholder 3">
            <a:extLst>
              <a:ext uri="{FF2B5EF4-FFF2-40B4-BE49-F238E27FC236}">
                <a16:creationId xmlns:a16="http://schemas.microsoft.com/office/drawing/2014/main" id="{94B411E0-F40A-4F43-BF31-4A9035A009EC}"/>
              </a:ext>
            </a:extLst>
          </p:cNvPr>
          <p:cNvSpPr>
            <a:spLocks noGrp="1"/>
          </p:cNvSpPr>
          <p:nvPr>
            <p:ph type="sldNum" sz="quarter" idx="12"/>
          </p:nvPr>
        </p:nvSpPr>
        <p:spPr/>
        <p:txBody>
          <a:bodyPr/>
          <a:lstStyle/>
          <a:p>
            <a:fld id="{F8D59B09-23C8-46BA-B508-CE17BADF421E}" type="slidenum">
              <a:rPr lang="en-US" smtClean="0"/>
              <a:pPr/>
              <a:t>78</a:t>
            </a:fld>
            <a:endParaRPr lang="en-US"/>
          </a:p>
        </p:txBody>
      </p:sp>
    </p:spTree>
    <p:extLst>
      <p:ext uri="{BB962C8B-B14F-4D97-AF65-F5344CB8AC3E}">
        <p14:creationId xmlns:p14="http://schemas.microsoft.com/office/powerpoint/2010/main" val="36100938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711040-8F23-4113-B3EF-B5BE58C1551D}"/>
              </a:ext>
            </a:extLst>
          </p:cNvPr>
          <p:cNvSpPr/>
          <p:nvPr/>
        </p:nvSpPr>
        <p:spPr>
          <a:xfrm>
            <a:off x="480849" y="551289"/>
            <a:ext cx="8663151" cy="5755422"/>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*p = 0;</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struct</a:t>
            </a:r>
            <a:r>
              <a:rPr lang="en-US" sz="1600" dirty="0">
                <a:solidFill>
                  <a:srgbClr val="000000"/>
                </a:solidFill>
                <a:latin typeface="Consolas" panose="020B0609020204030204" pitchFamily="49" charset="0"/>
              </a:rPr>
              <a:t> </a:t>
            </a:r>
            <a:r>
              <a:rPr lang="en-US" sz="1600" dirty="0" err="1">
                <a:solidFill>
                  <a:srgbClr val="2B91AF"/>
                </a:solidFill>
                <a:latin typeface="Consolas" panose="020B0609020204030204" pitchFamily="49" charset="0"/>
              </a:rPr>
              <a:t>NullPointerError</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BadPointer</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NullPointerError</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p</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BadPointer</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p</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try</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!p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throw</a:t>
            </a:r>
            <a:r>
              <a:rPr lang="en-US" sz="1600" dirty="0">
                <a:solidFill>
                  <a:srgbClr val="000000"/>
                </a:solidFill>
                <a:latin typeface="Consolas" panose="020B0609020204030204" pitchFamily="49" charset="0"/>
              </a:rPr>
              <a:t> </a:t>
            </a:r>
            <a:r>
              <a:rPr lang="en-US" sz="1600" dirty="0" err="1">
                <a:solidFill>
                  <a:srgbClr val="2B91AF"/>
                </a:solidFill>
                <a:latin typeface="Consolas" panose="020B0609020204030204" pitchFamily="49" charset="0"/>
              </a:rPr>
              <a:t>NullPointerError</a:t>
            </a:r>
            <a:r>
              <a:rPr lang="en-US" sz="1600" dirty="0">
                <a:solidFill>
                  <a:srgbClr val="000000"/>
                </a:solidFill>
                <a:latin typeface="Consolas" panose="020B0609020204030204" pitchFamily="49" charset="0"/>
              </a:rPr>
              <a:t>( &amp;p );</a:t>
            </a:r>
          </a:p>
          <a:p>
            <a:r>
              <a:rPr lang="en-US" sz="1600" dirty="0">
                <a:solidFill>
                  <a:srgbClr val="000000"/>
                </a:solidFill>
                <a:latin typeface="Consolas" panose="020B0609020204030204" pitchFamily="49" charset="0"/>
              </a:rPr>
              <a:t>      *p = 5;</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catch</a:t>
            </a:r>
            <a:r>
              <a:rPr lang="en-US" sz="1600" dirty="0">
                <a:solidFill>
                  <a:srgbClr val="000000"/>
                </a:solidFill>
                <a:latin typeface="Consolas" panose="020B0609020204030204" pitchFamily="49" charset="0"/>
              </a:rPr>
              <a:t> ( </a:t>
            </a:r>
            <a:r>
              <a:rPr lang="en-US" sz="1600" dirty="0" err="1">
                <a:solidFill>
                  <a:srgbClr val="2B91AF"/>
                </a:solidFill>
                <a:latin typeface="Consolas" panose="020B0609020204030204" pitchFamily="49" charset="0"/>
              </a:rPr>
              <a:t>NullPointerError</a:t>
            </a:r>
            <a:r>
              <a:rPr lang="en-US" sz="1600" dirty="0">
                <a:solidFill>
                  <a:srgbClr val="000000"/>
                </a:solidFill>
                <a:latin typeface="Consolas" panose="020B0609020204030204" pitchFamily="49" charset="0"/>
              </a:rPr>
              <a:t> &amp;e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"Null pointer at "</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e.BadPointer</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A31515"/>
                </a:solidFill>
                <a:latin typeface="Consolas" panose="020B0609020204030204" pitchFamily="49" charset="0"/>
              </a:rPr>
              <a:t>" encountered"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29543509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80</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217 C% cl /</a:t>
            </a:r>
            <a:r>
              <a:rPr lang="en-US" sz="1600" dirty="0" err="1">
                <a:solidFill>
                  <a:schemeClr val="bg1"/>
                </a:solidFill>
                <a:latin typeface="Consolas" panose="020B0609020204030204" pitchFamily="49" charset="0"/>
              </a:rPr>
              <a:t>EHsc</a:t>
            </a:r>
            <a:r>
              <a:rPr lang="en-US" sz="1600" dirty="0">
                <a:solidFill>
                  <a:schemeClr val="bg1"/>
                </a:solidFill>
                <a:latin typeface="Consolas" panose="020B0609020204030204" pitchFamily="49" charset="0"/>
              </a:rPr>
              <a:t> throw.cpp</a:t>
            </a:r>
          </a:p>
          <a:p>
            <a:r>
              <a:rPr lang="en-US" sz="1600" dirty="0">
                <a:solidFill>
                  <a:schemeClr val="bg1"/>
                </a:solidFill>
                <a:latin typeface="Consolas" panose="020B0609020204030204" pitchFamily="49" charset="0"/>
              </a:rPr>
              <a:t>Microsoft (R) C/C++ Optimizing Compiler Version 19.11.25508.2 for x64</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throw.cpp</a:t>
            </a:r>
          </a:p>
          <a:p>
            <a:r>
              <a:rPr lang="en-US" sz="1600" dirty="0">
                <a:solidFill>
                  <a:schemeClr val="bg1"/>
                </a:solidFill>
                <a:latin typeface="Consolas" panose="020B0609020204030204" pitchFamily="49" charset="0"/>
              </a:rPr>
              <a:t>Microsoft (R) Incremental Linker Version 14.11.25508.2</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out:throw.exe</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throw.obj</a:t>
            </a:r>
          </a:p>
          <a:p>
            <a:r>
              <a:rPr lang="en-US" sz="1600" dirty="0">
                <a:solidFill>
                  <a:schemeClr val="bg1"/>
                </a:solidFill>
                <a:latin typeface="Consolas" panose="020B0609020204030204" pitchFamily="49" charset="0"/>
              </a:rPr>
              <a:t>218 C% throw</a:t>
            </a:r>
          </a:p>
          <a:p>
            <a:r>
              <a:rPr lang="en-US" sz="1600" dirty="0">
                <a:solidFill>
                  <a:schemeClr val="bg1"/>
                </a:solidFill>
                <a:latin typeface="Consolas" panose="020B0609020204030204" pitchFamily="49" charset="0"/>
              </a:rPr>
              <a:t>Null pointer at 00000033E5CFFE40 encountered</a:t>
            </a:r>
          </a:p>
          <a:p>
            <a:r>
              <a:rPr lang="en-US" sz="1600" dirty="0">
                <a:solidFill>
                  <a:schemeClr val="bg1"/>
                </a:solidFill>
                <a:latin typeface="Consolas" panose="020B0609020204030204" pitchFamily="49" charset="0"/>
              </a:rPr>
              <a:t>219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36505868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9F0D1-A03A-41FA-9601-5D2F69740AD5}"/>
              </a:ext>
            </a:extLst>
          </p:cNvPr>
          <p:cNvSpPr>
            <a:spLocks noGrp="1"/>
          </p:cNvSpPr>
          <p:nvPr>
            <p:ph idx="1"/>
          </p:nvPr>
        </p:nvSpPr>
        <p:spPr/>
        <p:txBody>
          <a:bodyPr>
            <a:normAutofit/>
          </a:bodyPr>
          <a:lstStyle/>
          <a:p>
            <a:pPr marL="0" indent="0">
              <a:spcBef>
                <a:spcPts val="1600"/>
              </a:spcBef>
              <a:buNone/>
            </a:pPr>
            <a:r>
              <a:rPr lang="en-US" sz="2800" dirty="0"/>
              <a:t>You really need OS support.</a:t>
            </a:r>
          </a:p>
          <a:p>
            <a:pPr marL="0" indent="0">
              <a:spcBef>
                <a:spcPts val="1600"/>
              </a:spcBef>
              <a:buNone/>
            </a:pPr>
            <a:r>
              <a:rPr lang="en-US" sz="2800" dirty="0"/>
              <a:t>This is the one area where Windows is better than Linux.</a:t>
            </a:r>
          </a:p>
          <a:p>
            <a:pPr marL="0" indent="0">
              <a:spcBef>
                <a:spcPts val="1600"/>
              </a:spcBef>
              <a:buNone/>
            </a:pPr>
            <a:r>
              <a:rPr lang="en-US" sz="2800" dirty="0"/>
              <a:t>Windows added there own keywords, </a:t>
            </a:r>
            <a:r>
              <a:rPr lang="en-US" sz="2400" dirty="0">
                <a:latin typeface="Consolas" panose="020B0609020204030204" pitchFamily="49" charset="0"/>
              </a:rPr>
              <a:t>__try</a:t>
            </a:r>
            <a:r>
              <a:rPr lang="en-US" sz="2400" dirty="0"/>
              <a:t> </a:t>
            </a:r>
            <a:r>
              <a:rPr lang="en-US" sz="2800" dirty="0"/>
              <a:t>and </a:t>
            </a:r>
            <a:r>
              <a:rPr lang="en-US" sz="2400" dirty="0">
                <a:latin typeface="Consolas" panose="020B0609020204030204" pitchFamily="49" charset="0"/>
              </a:rPr>
              <a:t>__except</a:t>
            </a:r>
            <a:r>
              <a:rPr lang="en-US" sz="2800" dirty="0"/>
              <a:t>, to the C++ language.</a:t>
            </a:r>
          </a:p>
        </p:txBody>
      </p:sp>
      <p:sp>
        <p:nvSpPr>
          <p:cNvPr id="4" name="Slide Number Placeholder 3">
            <a:extLst>
              <a:ext uri="{FF2B5EF4-FFF2-40B4-BE49-F238E27FC236}">
                <a16:creationId xmlns:a16="http://schemas.microsoft.com/office/drawing/2014/main" id="{94B411E0-F40A-4F43-BF31-4A9035A009EC}"/>
              </a:ext>
            </a:extLst>
          </p:cNvPr>
          <p:cNvSpPr>
            <a:spLocks noGrp="1"/>
          </p:cNvSpPr>
          <p:nvPr>
            <p:ph type="sldNum" sz="quarter" idx="12"/>
          </p:nvPr>
        </p:nvSpPr>
        <p:spPr/>
        <p:txBody>
          <a:bodyPr/>
          <a:lstStyle/>
          <a:p>
            <a:fld id="{F8D59B09-23C8-46BA-B508-CE17BADF421E}" type="slidenum">
              <a:rPr lang="en-US" smtClean="0"/>
              <a:pPr/>
              <a:t>81</a:t>
            </a:fld>
            <a:endParaRPr lang="en-US"/>
          </a:p>
        </p:txBody>
      </p:sp>
    </p:spTree>
    <p:extLst>
      <p:ext uri="{BB962C8B-B14F-4D97-AF65-F5344CB8AC3E}">
        <p14:creationId xmlns:p14="http://schemas.microsoft.com/office/powerpoint/2010/main" val="10629104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76837A-0F07-4114-B107-CCFD94F4C6E6}"/>
              </a:ext>
            </a:extLst>
          </p:cNvPr>
          <p:cNvSpPr/>
          <p:nvPr/>
        </p:nvSpPr>
        <p:spPr>
          <a:xfrm>
            <a:off x="874985" y="775075"/>
            <a:ext cx="7985235" cy="4924425"/>
          </a:xfrm>
          <a:prstGeom prst="rect">
            <a:avLst/>
          </a:prstGeom>
        </p:spPr>
        <p:txBody>
          <a:bodyPr wrap="square">
            <a:spAutoFit/>
          </a:bodyPr>
          <a:lstStyle/>
          <a:p>
            <a:r>
              <a:rPr lang="en-US" sz="1600" dirty="0">
                <a:solidFill>
                  <a:srgbClr val="008000"/>
                </a:solidFill>
                <a:latin typeface="Consolas" panose="020B0609020204030204" pitchFamily="49" charset="0"/>
              </a:rPr>
              <a:t>// tryexcept.cpp</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Simple Windows __try/__except example, intercepting</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a null pointer dereference using Microsoft try-except</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extension to C and C++.  Compile with /</a:t>
            </a:r>
            <a:r>
              <a:rPr lang="en-US" sz="1600" dirty="0" err="1">
                <a:solidFill>
                  <a:srgbClr val="008000"/>
                </a:solidFill>
                <a:latin typeface="Consolas" panose="020B0609020204030204" pitchFamily="49" charset="0"/>
              </a:rPr>
              <a:t>EHsc</a:t>
            </a:r>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Choices for the __except filter expression value are:</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EXCEPTION_CONTINUE_EXECUTION = -1</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EXCEPTION_CONTINUE_SEARCH    =  0</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EXCEPTION_EXECUTE_HANDLER    =  1</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8000"/>
                </a:solidFill>
                <a:latin typeface="Consolas" panose="020B0609020204030204" pitchFamily="49" charset="0"/>
              </a:rPr>
              <a:t>// Nicole Hamilton  nham@umich.edu</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windows.h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cassert</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stdexcept</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std</a:t>
            </a:r>
            <a:r>
              <a:rPr lang="en-US" sz="1600" dirty="0">
                <a:solidFill>
                  <a:srgbClr val="000000"/>
                </a:solidFill>
                <a:latin typeface="Consolas" panose="020B0609020204030204" pitchFamily="49" charset="0"/>
              </a:rPr>
              <a:t>;</a:t>
            </a:r>
            <a:endParaRPr lang="en-US" sz="1600" dirty="0"/>
          </a:p>
        </p:txBody>
      </p:sp>
    </p:spTree>
    <p:extLst>
      <p:ext uri="{BB962C8B-B14F-4D97-AF65-F5344CB8AC3E}">
        <p14:creationId xmlns:p14="http://schemas.microsoft.com/office/powerpoint/2010/main" val="23474554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0CD81A-FB37-41F7-A053-2605FB891C11}"/>
              </a:ext>
            </a:extLst>
          </p:cNvPr>
          <p:cNvSpPr/>
          <p:nvPr/>
        </p:nvSpPr>
        <p:spPr>
          <a:xfrm>
            <a:off x="804041" y="917984"/>
            <a:ext cx="7535918" cy="3600986"/>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*p = </a:t>
            </a:r>
            <a:r>
              <a:rPr lang="en-US" sz="1600" dirty="0" err="1">
                <a:solidFill>
                  <a:srgbClr val="0000FF"/>
                </a:solidFill>
                <a:latin typeface="Consolas" panose="020B0609020204030204" pitchFamily="49" charset="0"/>
              </a:rPr>
              <a:t>nullptr</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__try</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*p = 5;</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__except</a:t>
            </a:r>
            <a:r>
              <a:rPr lang="en-US" sz="1600" dirty="0">
                <a:solidFill>
                  <a:srgbClr val="000000"/>
                </a:solidFill>
                <a:latin typeface="Consolas" panose="020B0609020204030204" pitchFamily="49" charset="0"/>
              </a:rPr>
              <a:t> ( </a:t>
            </a:r>
            <a:r>
              <a:rPr lang="en-US" sz="1600" dirty="0">
                <a:solidFill>
                  <a:srgbClr val="6F008A"/>
                </a:solidFill>
                <a:latin typeface="Consolas" panose="020B0609020204030204" pitchFamily="49" charset="0"/>
              </a:rPr>
              <a:t>EXCEPTION_EXECUTE_HANDLER</a:t>
            </a:r>
            <a:r>
              <a:rPr lang="en-US" sz="1600" dirty="0">
                <a:solidFill>
                  <a:srgbClr val="000000"/>
                </a:solidFill>
                <a:latin typeface="Consolas" panose="020B0609020204030204" pitchFamily="49" charset="0"/>
              </a:rPr>
              <a:t> ) </a:t>
            </a:r>
            <a:r>
              <a:rPr lang="en-US" sz="1600" dirty="0">
                <a:solidFill>
                  <a:srgbClr val="008000"/>
                </a:solidFill>
                <a:latin typeface="Consolas" panose="020B0609020204030204" pitchFamily="49" charset="0"/>
              </a:rPr>
              <a:t>// Intercept anything</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"Null pointer dereference encountered"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endParaRPr lang="en-US" sz="1600" dirty="0"/>
          </a:p>
        </p:txBody>
      </p:sp>
    </p:spTree>
    <p:extLst>
      <p:ext uri="{BB962C8B-B14F-4D97-AF65-F5344CB8AC3E}">
        <p14:creationId xmlns:p14="http://schemas.microsoft.com/office/powerpoint/2010/main" val="28646524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84</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175 C% cl /</a:t>
            </a:r>
            <a:r>
              <a:rPr lang="en-US" sz="1600" dirty="0" err="1">
                <a:solidFill>
                  <a:schemeClr val="bg1"/>
                </a:solidFill>
                <a:latin typeface="Consolas" panose="020B0609020204030204" pitchFamily="49" charset="0"/>
              </a:rPr>
              <a:t>EHsc</a:t>
            </a:r>
            <a:r>
              <a:rPr lang="en-US" sz="1600" dirty="0">
                <a:solidFill>
                  <a:schemeClr val="bg1"/>
                </a:solidFill>
                <a:latin typeface="Consolas" panose="020B0609020204030204" pitchFamily="49" charset="0"/>
              </a:rPr>
              <a:t> tryexcept.cpp</a:t>
            </a:r>
          </a:p>
          <a:p>
            <a:r>
              <a:rPr lang="en-US" sz="1600" dirty="0">
                <a:solidFill>
                  <a:schemeClr val="bg1"/>
                </a:solidFill>
                <a:latin typeface="Consolas" panose="020B0609020204030204" pitchFamily="49" charset="0"/>
              </a:rPr>
              <a:t>Microsoft (R) C/C++ Optimizing Compiler Version 19.11.25508.2 for x64</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tryexcept.cpp</a:t>
            </a:r>
          </a:p>
          <a:p>
            <a:r>
              <a:rPr lang="en-US" sz="1600" dirty="0">
                <a:solidFill>
                  <a:schemeClr val="bg1"/>
                </a:solidFill>
                <a:latin typeface="Consolas" panose="020B0609020204030204" pitchFamily="49" charset="0"/>
              </a:rPr>
              <a:t>Microsoft (R) Incremental Linker Version 14.11.25508.2</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out:tryexcept.exe</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tryexcept.obj</a:t>
            </a:r>
          </a:p>
          <a:p>
            <a:r>
              <a:rPr lang="en-US" sz="1600" dirty="0">
                <a:solidFill>
                  <a:schemeClr val="bg1"/>
                </a:solidFill>
                <a:latin typeface="Consolas" panose="020B0609020204030204" pitchFamily="49" charset="0"/>
              </a:rPr>
              <a:t>176 C% tryexcept.exe</a:t>
            </a:r>
          </a:p>
          <a:p>
            <a:r>
              <a:rPr lang="en-US" sz="1600" dirty="0">
                <a:solidFill>
                  <a:schemeClr val="bg1"/>
                </a:solidFill>
                <a:latin typeface="Consolas" panose="020B0609020204030204" pitchFamily="49" charset="0"/>
              </a:rPr>
              <a:t>Null pointer dereference encountered</a:t>
            </a:r>
          </a:p>
          <a:p>
            <a:r>
              <a:rPr lang="en-US" sz="1600" dirty="0">
                <a:solidFill>
                  <a:schemeClr val="bg1"/>
                </a:solidFill>
                <a:latin typeface="Consolas" panose="020B0609020204030204" pitchFamily="49" charset="0"/>
              </a:rPr>
              <a:t>177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337096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9F0D1-A03A-41FA-9601-5D2F69740AD5}"/>
              </a:ext>
            </a:extLst>
          </p:cNvPr>
          <p:cNvSpPr>
            <a:spLocks noGrp="1"/>
          </p:cNvSpPr>
          <p:nvPr>
            <p:ph idx="1"/>
          </p:nvPr>
        </p:nvSpPr>
        <p:spPr/>
        <p:txBody>
          <a:bodyPr/>
          <a:lstStyle/>
          <a:p>
            <a:pPr marL="0" indent="0">
              <a:spcBef>
                <a:spcPts val="1600"/>
              </a:spcBef>
              <a:buNone/>
            </a:pPr>
            <a:r>
              <a:rPr lang="en-US" dirty="0"/>
              <a:t>Windows can also give you additional information about the exception.</a:t>
            </a:r>
          </a:p>
        </p:txBody>
      </p:sp>
      <p:sp>
        <p:nvSpPr>
          <p:cNvPr id="4" name="Slide Number Placeholder 3">
            <a:extLst>
              <a:ext uri="{FF2B5EF4-FFF2-40B4-BE49-F238E27FC236}">
                <a16:creationId xmlns:a16="http://schemas.microsoft.com/office/drawing/2014/main" id="{94B411E0-F40A-4F43-BF31-4A9035A009EC}"/>
              </a:ext>
            </a:extLst>
          </p:cNvPr>
          <p:cNvSpPr>
            <a:spLocks noGrp="1"/>
          </p:cNvSpPr>
          <p:nvPr>
            <p:ph type="sldNum" sz="quarter" idx="12"/>
          </p:nvPr>
        </p:nvSpPr>
        <p:spPr/>
        <p:txBody>
          <a:bodyPr/>
          <a:lstStyle/>
          <a:p>
            <a:fld id="{F8D59B09-23C8-46BA-B508-CE17BADF421E}" type="slidenum">
              <a:rPr lang="en-US" smtClean="0"/>
              <a:pPr/>
              <a:t>85</a:t>
            </a:fld>
            <a:endParaRPr lang="en-US"/>
          </a:p>
        </p:txBody>
      </p:sp>
    </p:spTree>
    <p:extLst>
      <p:ext uri="{BB962C8B-B14F-4D97-AF65-F5344CB8AC3E}">
        <p14:creationId xmlns:p14="http://schemas.microsoft.com/office/powerpoint/2010/main" val="12373721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73AEDD-6A44-450C-BDC6-52AE8ADF8D6B}"/>
              </a:ext>
            </a:extLst>
          </p:cNvPr>
          <p:cNvSpPr/>
          <p:nvPr/>
        </p:nvSpPr>
        <p:spPr>
          <a:xfrm>
            <a:off x="709450" y="418147"/>
            <a:ext cx="7930054" cy="5570756"/>
          </a:xfrm>
          <a:prstGeom prst="rect">
            <a:avLst/>
          </a:prstGeom>
        </p:spPr>
        <p:txBody>
          <a:bodyPr wrap="square">
            <a:spAutoFit/>
          </a:bodyPr>
          <a:lstStyle/>
          <a:p>
            <a:r>
              <a:rPr lang="en-US" sz="1600" dirty="0">
                <a:solidFill>
                  <a:srgbClr val="008000"/>
                </a:solidFill>
                <a:latin typeface="Consolas" panose="020B0609020204030204" pitchFamily="49" charset="0"/>
              </a:rPr>
              <a:t>// tryexceptfilter.cpp</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A second Windows try/except example, intercepting</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a null pointer dereference using Microsoft try-except</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extension to C and C++ with an exception filter.</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Must be compiled with Microsoft Visual C++ /</a:t>
            </a:r>
            <a:r>
              <a:rPr lang="en-US" sz="1600" dirty="0" err="1">
                <a:solidFill>
                  <a:srgbClr val="008000"/>
                </a:solidFill>
                <a:latin typeface="Consolas" panose="020B0609020204030204" pitchFamily="49" charset="0"/>
              </a:rPr>
              <a:t>EHsc</a:t>
            </a:r>
            <a:r>
              <a:rPr lang="en-US" sz="1600" dirty="0">
                <a:solidFill>
                  <a:srgbClr val="008000"/>
                </a:solidFill>
                <a:latin typeface="Consolas" panose="020B0609020204030204" pitchFamily="49" charset="0"/>
              </a:rPr>
              <a:t> options.</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Nicole Hamilton  nham@umich.edu</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windows.h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cassert</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stdexcept</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std</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ExceptionFilter</a:t>
            </a:r>
            <a:r>
              <a:rPr lang="en-US" sz="1600" dirty="0">
                <a:solidFill>
                  <a:srgbClr val="000000"/>
                </a:solidFill>
                <a:latin typeface="Consolas" panose="020B0609020204030204" pitchFamily="49" charset="0"/>
              </a:rPr>
              <a:t>( </a:t>
            </a:r>
            <a:r>
              <a:rPr lang="en-US" sz="1600" dirty="0">
                <a:solidFill>
                  <a:srgbClr val="2B91AF"/>
                </a:solidFill>
                <a:latin typeface="Consolas" panose="020B0609020204030204" pitchFamily="49" charset="0"/>
              </a:rPr>
              <a:t>DWORD</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exceptionCode</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a:solidFill>
                  <a:srgbClr val="2B91AF"/>
                </a:solidFill>
                <a:latin typeface="Consolas" panose="020B0609020204030204" pitchFamily="49" charset="0"/>
              </a:rPr>
              <a:t>EXCEPTION_POINTERS</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exceptionPointers</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fr-FR" sz="1600" dirty="0">
                <a:solidFill>
                  <a:srgbClr val="000000"/>
                </a:solidFill>
                <a:latin typeface="Consolas" panose="020B0609020204030204" pitchFamily="49" charset="0"/>
              </a:rPr>
              <a:t>   </a:t>
            </a:r>
            <a:r>
              <a:rPr lang="fr-FR" sz="1600" dirty="0" err="1">
                <a:solidFill>
                  <a:srgbClr val="000000"/>
                </a:solidFill>
                <a:latin typeface="Consolas" panose="020B0609020204030204" pitchFamily="49" charset="0"/>
              </a:rPr>
              <a:t>cerr</a:t>
            </a:r>
            <a:r>
              <a:rPr lang="fr-FR" sz="1600" dirty="0">
                <a:solidFill>
                  <a:srgbClr val="000000"/>
                </a:solidFill>
                <a:latin typeface="Consolas" panose="020B0609020204030204" pitchFamily="49" charset="0"/>
              </a:rPr>
              <a:t> </a:t>
            </a:r>
            <a:r>
              <a:rPr lang="fr-FR" sz="1600" dirty="0">
                <a:solidFill>
                  <a:srgbClr val="008080"/>
                </a:solidFill>
                <a:latin typeface="Consolas" panose="020B0609020204030204" pitchFamily="49" charset="0"/>
              </a:rPr>
              <a:t>&lt;&lt;</a:t>
            </a:r>
            <a:r>
              <a:rPr lang="fr-FR" sz="1600" dirty="0">
                <a:solidFill>
                  <a:srgbClr val="000000"/>
                </a:solidFill>
                <a:latin typeface="Consolas" panose="020B0609020204030204" pitchFamily="49" charset="0"/>
              </a:rPr>
              <a:t> </a:t>
            </a:r>
            <a:r>
              <a:rPr lang="fr-FR" sz="1600" dirty="0">
                <a:solidFill>
                  <a:srgbClr val="A31515"/>
                </a:solidFill>
                <a:latin typeface="Consolas" panose="020B0609020204030204" pitchFamily="49" charset="0"/>
              </a:rPr>
              <a:t>"Exception code = "</a:t>
            </a:r>
            <a:r>
              <a:rPr lang="fr-FR" sz="1600" dirty="0">
                <a:solidFill>
                  <a:srgbClr val="000000"/>
                </a:solidFill>
                <a:latin typeface="Consolas" panose="020B0609020204030204" pitchFamily="49" charset="0"/>
              </a:rPr>
              <a:t> </a:t>
            </a:r>
            <a:r>
              <a:rPr lang="fr-FR" sz="1600" dirty="0">
                <a:solidFill>
                  <a:srgbClr val="008080"/>
                </a:solidFill>
                <a:latin typeface="Consolas" panose="020B0609020204030204" pitchFamily="49" charset="0"/>
              </a:rPr>
              <a:t>&lt;&lt;</a:t>
            </a:r>
            <a:r>
              <a:rPr lang="fr-FR" sz="1600" dirty="0">
                <a:solidFill>
                  <a:srgbClr val="000000"/>
                </a:solidFill>
                <a:latin typeface="Consolas" panose="020B0609020204030204" pitchFamily="49" charset="0"/>
              </a:rPr>
              <a:t> </a:t>
            </a:r>
            <a:r>
              <a:rPr lang="fr-FR" sz="1600" dirty="0" err="1">
                <a:solidFill>
                  <a:srgbClr val="000000"/>
                </a:solidFill>
                <a:latin typeface="Consolas" panose="020B0609020204030204" pitchFamily="49" charset="0"/>
              </a:rPr>
              <a:t>hex</a:t>
            </a:r>
            <a:r>
              <a:rPr lang="fr-FR" sz="1600" dirty="0">
                <a:solidFill>
                  <a:srgbClr val="000000"/>
                </a:solidFill>
                <a:latin typeface="Consolas" panose="020B0609020204030204" pitchFamily="49" charset="0"/>
              </a:rPr>
              <a:t> </a:t>
            </a:r>
            <a:r>
              <a:rPr lang="fr-FR" sz="1600" dirty="0">
                <a:solidFill>
                  <a:srgbClr val="008080"/>
                </a:solidFill>
                <a:latin typeface="Consolas" panose="020B0609020204030204" pitchFamily="49" charset="0"/>
              </a:rPr>
              <a:t>&lt;&lt;</a:t>
            </a:r>
            <a:r>
              <a:rPr lang="fr-FR" sz="1600" dirty="0">
                <a:solidFill>
                  <a:srgbClr val="000000"/>
                </a:solidFill>
                <a:latin typeface="Consolas" panose="020B0609020204030204" pitchFamily="49" charset="0"/>
              </a:rPr>
              <a:t> </a:t>
            </a:r>
            <a:r>
              <a:rPr lang="fr-FR" sz="1600" dirty="0" err="1">
                <a:solidFill>
                  <a:srgbClr val="808080"/>
                </a:solidFill>
                <a:latin typeface="Consolas" panose="020B0609020204030204" pitchFamily="49" charset="0"/>
              </a:rPr>
              <a:t>exceptionCode</a:t>
            </a:r>
            <a:r>
              <a:rPr lang="fr-FR" sz="1600" dirty="0">
                <a:solidFill>
                  <a:srgbClr val="000000"/>
                </a:solidFill>
                <a:latin typeface="Consolas" panose="020B0609020204030204" pitchFamily="49" charset="0"/>
              </a:rPr>
              <a:t> </a:t>
            </a:r>
            <a:r>
              <a:rPr lang="fr-FR" sz="1600" dirty="0">
                <a:solidFill>
                  <a:srgbClr val="008080"/>
                </a:solidFill>
                <a:latin typeface="Consolas" panose="020B0609020204030204" pitchFamily="49" charset="0"/>
              </a:rPr>
              <a:t>&lt;&lt;</a:t>
            </a:r>
            <a:r>
              <a:rPr lang="fr-FR" sz="1600" dirty="0">
                <a:solidFill>
                  <a:srgbClr val="000000"/>
                </a:solidFill>
                <a:latin typeface="Consolas" panose="020B0609020204030204" pitchFamily="49" charset="0"/>
              </a:rPr>
              <a:t> </a:t>
            </a:r>
            <a:r>
              <a:rPr lang="fr-FR" sz="1600" dirty="0" err="1">
                <a:solidFill>
                  <a:srgbClr val="000000"/>
                </a:solidFill>
                <a:latin typeface="Consolas" panose="020B0609020204030204" pitchFamily="49" charset="0"/>
              </a:rPr>
              <a:t>endl</a:t>
            </a:r>
            <a:r>
              <a:rPr lang="fr-FR"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EXCEPTION_EXECUTE_HANDLER</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2252423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87CFC2-CEE3-4AAC-B23E-E6E94580E690}"/>
              </a:ext>
            </a:extLst>
          </p:cNvPr>
          <p:cNvSpPr/>
          <p:nvPr/>
        </p:nvSpPr>
        <p:spPr>
          <a:xfrm>
            <a:off x="926224" y="520623"/>
            <a:ext cx="7291551" cy="5570756"/>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In this example, we'll filter the exception, using</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a:t>
            </a:r>
            <a:r>
              <a:rPr lang="en-US" sz="1600" dirty="0" err="1">
                <a:solidFill>
                  <a:srgbClr val="008000"/>
                </a:solidFill>
                <a:latin typeface="Consolas" panose="020B0609020204030204" pitchFamily="49" charset="0"/>
              </a:rPr>
              <a:t>GetExceptionCode</a:t>
            </a:r>
            <a:r>
              <a:rPr lang="en-US" sz="1600" dirty="0">
                <a:solidFill>
                  <a:srgbClr val="008000"/>
                </a:solidFill>
                <a:latin typeface="Consolas" panose="020B0609020204030204" pitchFamily="49" charset="0"/>
              </a:rPr>
              <a:t> and </a:t>
            </a:r>
            <a:r>
              <a:rPr lang="en-US" sz="1600" dirty="0" err="1">
                <a:solidFill>
                  <a:srgbClr val="008000"/>
                </a:solidFill>
                <a:latin typeface="Consolas" panose="020B0609020204030204" pitchFamily="49" charset="0"/>
              </a:rPr>
              <a:t>GetExceptionInformation</a:t>
            </a:r>
            <a:r>
              <a:rPr lang="en-US" sz="1600" dirty="0">
                <a:solidFill>
                  <a:srgbClr val="008000"/>
                </a:solidFill>
                <a:latin typeface="Consolas" panose="020B0609020204030204" pitchFamily="49" charset="0"/>
              </a:rPr>
              <a:t> to</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retrieve information about what happened.</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a:t>
            </a:r>
            <a:r>
              <a:rPr lang="en-US" sz="1600" dirty="0" err="1">
                <a:solidFill>
                  <a:srgbClr val="008000"/>
                </a:solidFill>
                <a:latin typeface="Consolas" panose="020B0609020204030204" pitchFamily="49" charset="0"/>
              </a:rPr>
              <a:t>GetExceptionCode</a:t>
            </a:r>
            <a:r>
              <a:rPr lang="en-US" sz="1600" dirty="0">
                <a:solidFill>
                  <a:srgbClr val="008000"/>
                </a:solidFill>
                <a:latin typeface="Consolas" panose="020B0609020204030204" pitchFamily="49" charset="0"/>
              </a:rPr>
              <a:t> and </a:t>
            </a:r>
            <a:r>
              <a:rPr lang="en-US" sz="1600" dirty="0" err="1">
                <a:solidFill>
                  <a:srgbClr val="008000"/>
                </a:solidFill>
                <a:latin typeface="Consolas" panose="020B0609020204030204" pitchFamily="49" charset="0"/>
              </a:rPr>
              <a:t>GetExceptioninformation</a:t>
            </a:r>
            <a:r>
              <a:rPr lang="en-US" sz="1600" dirty="0">
                <a:solidFill>
                  <a:srgbClr val="008000"/>
                </a:solidFill>
                <a:latin typeface="Consolas" panose="020B0609020204030204" pitchFamily="49" charset="0"/>
              </a:rPr>
              <a:t> can</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only be called from within the __except expression,</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not from a subroutine.</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*p = </a:t>
            </a:r>
            <a:r>
              <a:rPr lang="en-US" sz="1600" dirty="0" err="1">
                <a:solidFill>
                  <a:srgbClr val="0000FF"/>
                </a:solidFill>
                <a:latin typeface="Consolas" panose="020B0609020204030204" pitchFamily="49" charset="0"/>
              </a:rPr>
              <a:t>nullptr</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__try</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*p = 5;</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__except</a:t>
            </a:r>
            <a:r>
              <a:rPr lang="en-US" sz="1600" dirty="0">
                <a:solidFill>
                  <a:srgbClr val="000000"/>
                </a:solidFill>
                <a:latin typeface="Consolas" panose="020B0609020204030204" pitchFamily="49" charset="0"/>
              </a:rPr>
              <a:t> ( </a:t>
            </a:r>
            <a:r>
              <a:rPr lang="en-US" sz="1600" dirty="0" err="1">
                <a:solidFill>
                  <a:srgbClr val="000000"/>
                </a:solidFill>
                <a:latin typeface="Consolas" panose="020B0609020204030204" pitchFamily="49" charset="0"/>
              </a:rPr>
              <a:t>ExceptionFilter</a:t>
            </a:r>
            <a:r>
              <a:rPr lang="en-US" sz="1600" dirty="0">
                <a:solidFill>
                  <a:srgbClr val="000000"/>
                </a:solidFill>
                <a:latin typeface="Consolas" panose="020B0609020204030204" pitchFamily="49" charset="0"/>
              </a:rPr>
              <a:t>( </a:t>
            </a:r>
            <a:r>
              <a:rPr lang="en-US" sz="1600" dirty="0" err="1">
                <a:solidFill>
                  <a:srgbClr val="6F008A"/>
                </a:solidFill>
                <a:latin typeface="Consolas" panose="020B0609020204030204" pitchFamily="49" charset="0"/>
              </a:rPr>
              <a:t>GetExceptionCode</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6F008A"/>
                </a:solidFill>
                <a:latin typeface="Consolas" panose="020B0609020204030204" pitchFamily="49" charset="0"/>
              </a:rPr>
              <a:t>GetExceptionInformation</a:t>
            </a:r>
            <a:r>
              <a:rPr lang="en-US" sz="1600" dirty="0">
                <a:solidFill>
                  <a:srgbClr val="000000"/>
                </a:solidFill>
                <a:latin typeface="Consolas" panose="020B0609020204030204" pitchFamily="49" charset="0"/>
              </a:rPr>
              <a:t>( )  )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"Null pointer dereference encountered"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endParaRPr lang="en-US" sz="1600" dirty="0"/>
          </a:p>
        </p:txBody>
      </p:sp>
    </p:spTree>
    <p:extLst>
      <p:ext uri="{BB962C8B-B14F-4D97-AF65-F5344CB8AC3E}">
        <p14:creationId xmlns:p14="http://schemas.microsoft.com/office/powerpoint/2010/main" val="30884896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88</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5016758"/>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157 C% cl /</a:t>
            </a:r>
            <a:r>
              <a:rPr lang="en-US" sz="1600" dirty="0" err="1">
                <a:solidFill>
                  <a:schemeClr val="bg1"/>
                </a:solidFill>
                <a:latin typeface="Consolas" panose="020B0609020204030204" pitchFamily="49" charset="0"/>
              </a:rPr>
              <a:t>EHsc</a:t>
            </a:r>
            <a:r>
              <a:rPr lang="en-US" sz="1600" dirty="0">
                <a:solidFill>
                  <a:schemeClr val="bg1"/>
                </a:solidFill>
                <a:latin typeface="Consolas" panose="020B0609020204030204" pitchFamily="49" charset="0"/>
              </a:rPr>
              <a:t> tryexceptfilter.cpp</a:t>
            </a:r>
          </a:p>
          <a:p>
            <a:r>
              <a:rPr lang="en-US" sz="1600" dirty="0">
                <a:solidFill>
                  <a:schemeClr val="bg1"/>
                </a:solidFill>
                <a:latin typeface="Consolas" panose="020B0609020204030204" pitchFamily="49" charset="0"/>
              </a:rPr>
              <a:t>Microsoft (R) C/C++ Optimizing Compiler Version 19.11.25508.2 for x64</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tryexceptfilter.cpp</a:t>
            </a:r>
          </a:p>
          <a:p>
            <a:r>
              <a:rPr lang="en-US" sz="1600" dirty="0">
                <a:solidFill>
                  <a:schemeClr val="bg1"/>
                </a:solidFill>
                <a:latin typeface="Consolas" panose="020B0609020204030204" pitchFamily="49" charset="0"/>
              </a:rPr>
              <a:t>Microsoft (R) Incremental Linker Version 14.11.25508.2</a:t>
            </a:r>
          </a:p>
          <a:p>
            <a:r>
              <a:rPr lang="en-US" sz="1600" dirty="0">
                <a:solidFill>
                  <a:schemeClr val="bg1"/>
                </a:solidFill>
                <a:latin typeface="Consolas" panose="020B0609020204030204" pitchFamily="49" charset="0"/>
              </a:rPr>
              <a:t>Copyright (C) Microsoft Corporation.  All rights reserved.</a:t>
            </a:r>
          </a:p>
          <a:p>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out:tryexceptfilter.exe</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tryexceptfilter.obj</a:t>
            </a:r>
          </a:p>
          <a:p>
            <a:r>
              <a:rPr lang="en-US" sz="1600" dirty="0">
                <a:solidFill>
                  <a:schemeClr val="bg1"/>
                </a:solidFill>
                <a:latin typeface="Consolas" panose="020B0609020204030204" pitchFamily="49" charset="0"/>
              </a:rPr>
              <a:t>158 C% tryexceptfilter.exe</a:t>
            </a:r>
          </a:p>
          <a:p>
            <a:r>
              <a:rPr lang="en-US" sz="1600" dirty="0">
                <a:solidFill>
                  <a:schemeClr val="bg1"/>
                </a:solidFill>
                <a:latin typeface="Consolas" panose="020B0609020204030204" pitchFamily="49" charset="0"/>
              </a:rPr>
              <a:t>Exception code = c0000005</a:t>
            </a:r>
          </a:p>
          <a:p>
            <a:r>
              <a:rPr lang="en-US" sz="1600" dirty="0">
                <a:solidFill>
                  <a:schemeClr val="bg1"/>
                </a:solidFill>
                <a:latin typeface="Consolas" panose="020B0609020204030204" pitchFamily="49" charset="0"/>
              </a:rPr>
              <a:t>Null pointer dereference encountered</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2245848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9F0D1-A03A-41FA-9601-5D2F69740AD5}"/>
              </a:ext>
            </a:extLst>
          </p:cNvPr>
          <p:cNvSpPr>
            <a:spLocks noGrp="1"/>
          </p:cNvSpPr>
          <p:nvPr>
            <p:ph idx="1"/>
          </p:nvPr>
        </p:nvSpPr>
        <p:spPr/>
        <p:txBody>
          <a:bodyPr>
            <a:normAutofit/>
          </a:bodyPr>
          <a:lstStyle/>
          <a:p>
            <a:pPr marL="0" indent="0">
              <a:spcBef>
                <a:spcPts val="1600"/>
              </a:spcBef>
              <a:buNone/>
            </a:pPr>
            <a:r>
              <a:rPr lang="en-US" sz="2800" dirty="0"/>
              <a:t>Linux uses more complex “signal handler” model.</a:t>
            </a:r>
          </a:p>
          <a:p>
            <a:pPr marL="0" indent="0">
              <a:spcBef>
                <a:spcPts val="1600"/>
              </a:spcBef>
              <a:buNone/>
            </a:pPr>
            <a:r>
              <a:rPr lang="en-US" sz="2800" dirty="0"/>
              <a:t>If invoked, the signal handler “long jumps” back to earlier place in your code, unwinding the stack.</a:t>
            </a:r>
          </a:p>
          <a:p>
            <a:pPr marL="0" indent="0">
              <a:spcBef>
                <a:spcPts val="1600"/>
              </a:spcBef>
              <a:buNone/>
            </a:pPr>
            <a:r>
              <a:rPr lang="en-US" sz="2800" dirty="0"/>
              <a:t>But note!  Destructors are not run on anything popped off the stack by long jump.</a:t>
            </a:r>
          </a:p>
        </p:txBody>
      </p:sp>
      <p:sp>
        <p:nvSpPr>
          <p:cNvPr id="4" name="Slide Number Placeholder 3">
            <a:extLst>
              <a:ext uri="{FF2B5EF4-FFF2-40B4-BE49-F238E27FC236}">
                <a16:creationId xmlns:a16="http://schemas.microsoft.com/office/drawing/2014/main" id="{94B411E0-F40A-4F43-BF31-4A9035A009EC}"/>
              </a:ext>
            </a:extLst>
          </p:cNvPr>
          <p:cNvSpPr>
            <a:spLocks noGrp="1"/>
          </p:cNvSpPr>
          <p:nvPr>
            <p:ph type="sldNum" sz="quarter" idx="12"/>
          </p:nvPr>
        </p:nvSpPr>
        <p:spPr/>
        <p:txBody>
          <a:bodyPr/>
          <a:lstStyle/>
          <a:p>
            <a:fld id="{F8D59B09-23C8-46BA-B508-CE17BADF421E}" type="slidenum">
              <a:rPr lang="en-US" smtClean="0"/>
              <a:pPr/>
              <a:t>89</a:t>
            </a:fld>
            <a:endParaRPr lang="en-US"/>
          </a:p>
        </p:txBody>
      </p:sp>
    </p:spTree>
    <p:extLst>
      <p:ext uri="{BB962C8B-B14F-4D97-AF65-F5344CB8AC3E}">
        <p14:creationId xmlns:p14="http://schemas.microsoft.com/office/powerpoint/2010/main" val="9729664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DFCC77-19A2-41E9-9CA0-3F9DA13D2A59}"/>
              </a:ext>
            </a:extLst>
          </p:cNvPr>
          <p:cNvSpPr/>
          <p:nvPr/>
        </p:nvSpPr>
        <p:spPr>
          <a:xfrm>
            <a:off x="622738" y="849327"/>
            <a:ext cx="8521262" cy="4031873"/>
          </a:xfrm>
          <a:prstGeom prst="rect">
            <a:avLst/>
          </a:prstGeom>
        </p:spPr>
        <p:txBody>
          <a:bodyPr wrap="square">
            <a:spAutoFit/>
          </a:bodyPr>
          <a:lstStyle/>
          <a:p>
            <a:r>
              <a:rPr lang="en-US" sz="1600" dirty="0">
                <a:solidFill>
                  <a:srgbClr val="008000"/>
                </a:solidFill>
                <a:latin typeface="Consolas" panose="020B0609020204030204" pitchFamily="49" charset="0"/>
              </a:rPr>
              <a:t>// LinuxSignalHandler.cpp</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Simple demonstration of how to use the Linux </a:t>
            </a:r>
            <a:r>
              <a:rPr lang="en-US" sz="1600" dirty="0" err="1">
                <a:solidFill>
                  <a:srgbClr val="008000"/>
                </a:solidFill>
                <a:latin typeface="Consolas" panose="020B0609020204030204" pitchFamily="49" charset="0"/>
              </a:rPr>
              <a:t>sigaction</a:t>
            </a:r>
            <a:r>
              <a:rPr lang="en-US" sz="1600" dirty="0">
                <a:solidFill>
                  <a:srgbClr val="008000"/>
                </a:solidFill>
                <a:latin typeface="Consolas" panose="020B0609020204030204" pitchFamily="49" charset="0"/>
              </a:rPr>
              <a:t> system call</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along with </a:t>
            </a:r>
            <a:r>
              <a:rPr lang="en-US" sz="1600" dirty="0" err="1">
                <a:solidFill>
                  <a:srgbClr val="008000"/>
                </a:solidFill>
                <a:latin typeface="Consolas" panose="020B0609020204030204" pitchFamily="49" charset="0"/>
              </a:rPr>
              <a:t>setjmp</a:t>
            </a:r>
            <a:r>
              <a:rPr lang="en-US" sz="1600" dirty="0">
                <a:solidFill>
                  <a:srgbClr val="008000"/>
                </a:solidFill>
                <a:latin typeface="Consolas" panose="020B0609020204030204" pitchFamily="49" charset="0"/>
              </a:rPr>
              <a:t> and </a:t>
            </a:r>
            <a:r>
              <a:rPr lang="en-US" sz="1600" dirty="0" err="1">
                <a:solidFill>
                  <a:srgbClr val="008000"/>
                </a:solidFill>
                <a:latin typeface="Consolas" panose="020B0609020204030204" pitchFamily="49" charset="0"/>
              </a:rPr>
              <a:t>longjmp</a:t>
            </a:r>
            <a:r>
              <a:rPr lang="en-US" sz="1600" dirty="0">
                <a:solidFill>
                  <a:srgbClr val="008000"/>
                </a:solidFill>
                <a:latin typeface="Consolas" panose="020B0609020204030204" pitchFamily="49" charset="0"/>
              </a:rPr>
              <a:t> to intercept a </a:t>
            </a:r>
            <a:r>
              <a:rPr lang="en-US" sz="1600" dirty="0" err="1">
                <a:solidFill>
                  <a:srgbClr val="008000"/>
                </a:solidFill>
                <a:latin typeface="Consolas" panose="020B0609020204030204" pitchFamily="49" charset="0"/>
              </a:rPr>
              <a:t>segfault</a:t>
            </a:r>
            <a:r>
              <a:rPr lang="en-US" sz="1600" dirty="0">
                <a:solidFill>
                  <a:srgbClr val="008000"/>
                </a:solidFill>
                <a:latin typeface="Consolas" panose="020B0609020204030204" pitchFamily="49" charset="0"/>
              </a:rPr>
              <a:t> (or any other</a:t>
            </a:r>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exception.)</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8000"/>
                </a:solidFill>
                <a:latin typeface="Consolas" panose="020B0609020204030204" pitchFamily="49" charset="0"/>
              </a:rPr>
              <a:t>// Nicole Hamilton  nham@umich.edu</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unistd.h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setjmp.h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string.h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std</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bool</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errorEncountered</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false</a:t>
            </a:r>
            <a:r>
              <a:rPr lang="en-US" sz="1600" dirty="0">
                <a:solidFill>
                  <a:srgbClr val="000000"/>
                </a:solidFill>
                <a:latin typeface="Consolas" panose="020B0609020204030204" pitchFamily="49" charset="0"/>
              </a:rPr>
              <a:t>;</a:t>
            </a:r>
          </a:p>
          <a:p>
            <a:r>
              <a:rPr lang="en-US" sz="1600" dirty="0" err="1">
                <a:solidFill>
                  <a:srgbClr val="2B91AF"/>
                </a:solidFill>
                <a:latin typeface="Consolas" panose="020B0609020204030204" pitchFamily="49" charset="0"/>
              </a:rPr>
              <a:t>jmp_buf</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longjmpBuffer</a:t>
            </a:r>
            <a:r>
              <a:rPr lang="en-US" sz="1600" dirty="0">
                <a:solidFill>
                  <a:srgbClr val="000000"/>
                </a:solidFill>
                <a:latin typeface="Consolas" panose="020B0609020204030204" pitchFamily="49" charset="0"/>
              </a:rPr>
              <a:t>;</a:t>
            </a:r>
            <a:endParaRPr lang="en-US" sz="1600" dirty="0"/>
          </a:p>
        </p:txBody>
      </p:sp>
    </p:spTree>
    <p:extLst>
      <p:ext uri="{BB962C8B-B14F-4D97-AF65-F5344CB8AC3E}">
        <p14:creationId xmlns:p14="http://schemas.microsoft.com/office/powerpoint/2010/main" val="37082747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42E954-125C-45E4-AEAE-59757BF8FC92}"/>
              </a:ext>
            </a:extLst>
          </p:cNvPr>
          <p:cNvSpPr/>
          <p:nvPr/>
        </p:nvSpPr>
        <p:spPr>
          <a:xfrm>
            <a:off x="670034" y="1112848"/>
            <a:ext cx="7930055" cy="3631763"/>
          </a:xfrm>
          <a:prstGeom prst="rect">
            <a:avLst/>
          </a:prstGeom>
        </p:spPr>
        <p:txBody>
          <a:bodyPr wrap="square">
            <a:spAutoFit/>
          </a:bodyPr>
          <a:lstStyle/>
          <a:p>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SignalHandler</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signal</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siginfo_t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info</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context</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cerr</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"Signal "</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signal</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 encountered."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Indicate that an error occurred so we don't go down</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the same path again when we return.</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errorEncountered</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true</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a:t>
            </a:r>
            <a:r>
              <a:rPr lang="en-US" sz="1600" dirty="0" err="1">
                <a:solidFill>
                  <a:srgbClr val="008000"/>
                </a:solidFill>
                <a:latin typeface="Consolas" panose="020B0609020204030204" pitchFamily="49" charset="0"/>
              </a:rPr>
              <a:t>longjmp</a:t>
            </a:r>
            <a:r>
              <a:rPr lang="en-US" sz="1600" dirty="0">
                <a:solidFill>
                  <a:srgbClr val="008000"/>
                </a:solidFill>
                <a:latin typeface="Consolas" panose="020B0609020204030204" pitchFamily="49" charset="0"/>
              </a:rPr>
              <a:t> back to just before we entered the block</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failed, returning the signal number.</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longjmp</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longjmpBuffer</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signal</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14056306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EAE22D-6566-4656-82D1-74473AF716B6}"/>
              </a:ext>
            </a:extLst>
          </p:cNvPr>
          <p:cNvSpPr/>
          <p:nvPr/>
        </p:nvSpPr>
        <p:spPr>
          <a:xfrm>
            <a:off x="622740" y="305068"/>
            <a:ext cx="8150772" cy="6247864"/>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argc</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argv</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Create a </a:t>
            </a:r>
            <a:r>
              <a:rPr lang="en-US" sz="1600" dirty="0" err="1">
                <a:solidFill>
                  <a:srgbClr val="008000"/>
                </a:solidFill>
                <a:latin typeface="Consolas" panose="020B0609020204030204" pitchFamily="49" charset="0"/>
              </a:rPr>
              <a:t>sigaction</a:t>
            </a:r>
            <a:r>
              <a:rPr lang="en-US" sz="1600" dirty="0">
                <a:solidFill>
                  <a:srgbClr val="008000"/>
                </a:solidFill>
                <a:latin typeface="Consolas" panose="020B0609020204030204" pitchFamily="49" charset="0"/>
              </a:rPr>
              <a:t> structure describing how we'd</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like to intercept signals.</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struct</a:t>
            </a:r>
            <a:r>
              <a:rPr lang="en-US" sz="1600" dirty="0">
                <a:solidFill>
                  <a:srgbClr val="000000"/>
                </a:solidFill>
                <a:latin typeface="Consolas" panose="020B0609020204030204" pitchFamily="49" charset="0"/>
              </a:rPr>
              <a:t> </a:t>
            </a:r>
            <a:r>
              <a:rPr lang="en-US" sz="1600" dirty="0" err="1">
                <a:solidFill>
                  <a:srgbClr val="2B91AF"/>
                </a:solidFill>
                <a:latin typeface="Consolas" panose="020B0609020204030204" pitchFamily="49" charset="0"/>
              </a:rPr>
              <a:t>sigaction</a:t>
            </a:r>
            <a:r>
              <a:rPr lang="en-US" sz="1600" dirty="0">
                <a:solidFill>
                  <a:srgbClr val="000000"/>
                </a:solidFill>
                <a:latin typeface="Consolas" panose="020B0609020204030204" pitchFamily="49" charset="0"/>
              </a:rPr>
              <a:t> action;</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memset</a:t>
            </a:r>
            <a:r>
              <a:rPr lang="en-US" sz="1600" dirty="0">
                <a:solidFill>
                  <a:srgbClr val="000000"/>
                </a:solidFill>
                <a:latin typeface="Consolas" panose="020B0609020204030204" pitchFamily="49" charset="0"/>
              </a:rPr>
              <a:t>( &amp;action, 0, </a:t>
            </a:r>
            <a:r>
              <a:rPr lang="en-US" sz="1600" dirty="0" err="1">
                <a:solidFill>
                  <a:srgbClr val="0000FF"/>
                </a:solidFill>
                <a:latin typeface="Consolas" panose="020B0609020204030204" pitchFamily="49" charset="0"/>
              </a:rPr>
              <a:t>sizeof</a:t>
            </a:r>
            <a:r>
              <a:rPr lang="en-US" sz="1600" dirty="0">
                <a:solidFill>
                  <a:srgbClr val="000000"/>
                </a:solidFill>
                <a:latin typeface="Consolas" panose="020B0609020204030204" pitchFamily="49" charset="0"/>
              </a:rPr>
              <a:t>( action )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action.sa_sigaction</a:t>
            </a:r>
            <a:r>
              <a:rPr lang="en-US" sz="1600" dirty="0">
                <a:solidFill>
                  <a:srgbClr val="000000"/>
                </a:solidFill>
                <a:latin typeface="Consolas" panose="020B0609020204030204" pitchFamily="49" charset="0"/>
              </a:rPr>
              <a:t> = </a:t>
            </a:r>
            <a:r>
              <a:rPr lang="en-US" sz="1600" dirty="0" err="1">
                <a:solidFill>
                  <a:srgbClr val="000000"/>
                </a:solidFill>
                <a:latin typeface="Consolas" panose="020B0609020204030204" pitchFamily="49" charset="0"/>
              </a:rPr>
              <a:t>SignalHandler</a:t>
            </a:r>
            <a:r>
              <a:rPr lang="en-US" sz="1600" dirty="0">
                <a:solidFill>
                  <a:srgbClr val="000000"/>
                </a:solidFill>
                <a:latin typeface="Consolas" panose="020B0609020204030204" pitchFamily="49" charset="0"/>
              </a:rPr>
              <a:t>;</a:t>
            </a:r>
          </a:p>
          <a:p>
            <a:r>
              <a:rPr lang="fr-FR" sz="1600" dirty="0">
                <a:solidFill>
                  <a:srgbClr val="000000"/>
                </a:solidFill>
                <a:latin typeface="Consolas" panose="020B0609020204030204" pitchFamily="49" charset="0"/>
              </a:rPr>
              <a:t>   </a:t>
            </a:r>
            <a:r>
              <a:rPr lang="fr-FR" sz="1600" dirty="0" err="1">
                <a:solidFill>
                  <a:srgbClr val="000000"/>
                </a:solidFill>
                <a:latin typeface="Consolas" panose="020B0609020204030204" pitchFamily="49" charset="0"/>
              </a:rPr>
              <a:t>action.sa_flags</a:t>
            </a:r>
            <a:r>
              <a:rPr lang="fr-FR" sz="1600" dirty="0">
                <a:solidFill>
                  <a:srgbClr val="000000"/>
                </a:solidFill>
                <a:latin typeface="Consolas" panose="020B0609020204030204" pitchFamily="49" charset="0"/>
              </a:rPr>
              <a:t> = SA_SIGINFO;</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Install the signal handler for </a:t>
            </a:r>
            <a:r>
              <a:rPr lang="en-US" sz="1600" dirty="0" err="1">
                <a:solidFill>
                  <a:srgbClr val="008000"/>
                </a:solidFill>
                <a:latin typeface="Consolas" panose="020B0609020204030204" pitchFamily="49" charset="0"/>
              </a:rPr>
              <a:t>seg</a:t>
            </a:r>
            <a:r>
              <a:rPr lang="en-US" sz="1600" dirty="0">
                <a:solidFill>
                  <a:srgbClr val="008000"/>
                </a:solidFill>
                <a:latin typeface="Consolas" panose="020B0609020204030204" pitchFamily="49" charset="0"/>
              </a:rPr>
              <a:t> faults.  (We have</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do this for each signal we'd like to intercept.)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sigactionResult</a:t>
            </a:r>
            <a:r>
              <a:rPr lang="en-US" sz="1600" dirty="0">
                <a:solidFill>
                  <a:srgbClr val="000000"/>
                </a:solidFill>
                <a:latin typeface="Consolas" panose="020B0609020204030204" pitchFamily="49" charset="0"/>
              </a:rPr>
              <a:t> = </a:t>
            </a:r>
            <a:r>
              <a:rPr lang="en-US" sz="1600" dirty="0" err="1">
                <a:solidFill>
                  <a:srgbClr val="2B91AF"/>
                </a:solidFill>
                <a:latin typeface="Consolas" panose="020B0609020204030204" pitchFamily="49" charset="0"/>
              </a:rPr>
              <a:t>sigaction</a:t>
            </a:r>
            <a:r>
              <a:rPr lang="en-US" sz="1600" dirty="0">
                <a:solidFill>
                  <a:srgbClr val="000000"/>
                </a:solidFill>
                <a:latin typeface="Consolas" panose="020B0609020204030204" pitchFamily="49" charset="0"/>
              </a:rPr>
              <a:t>( SIGSEGV, &amp;action, </a:t>
            </a:r>
            <a:r>
              <a:rPr lang="en-US" sz="1600" dirty="0" err="1">
                <a:solidFill>
                  <a:srgbClr val="0000FF"/>
                </a:solidFill>
                <a:latin typeface="Consolas" panose="020B0609020204030204" pitchFamily="49" charset="0"/>
              </a:rPr>
              <a:t>nullptr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Before entering suspect code, capture a convenient</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spot to return to.  If we encounter an error, this</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is where we'll pop out again.  (Think Groundhog Day</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or Butterfly Effect.)</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The first time we </a:t>
            </a:r>
            <a:r>
              <a:rPr lang="en-US" sz="1600" dirty="0" err="1">
                <a:solidFill>
                  <a:srgbClr val="008000"/>
                </a:solidFill>
                <a:latin typeface="Consolas" panose="020B0609020204030204" pitchFamily="49" charset="0"/>
              </a:rPr>
              <a:t>setjmp</a:t>
            </a:r>
            <a:r>
              <a:rPr lang="en-US" sz="1600" dirty="0">
                <a:solidFill>
                  <a:srgbClr val="008000"/>
                </a:solidFill>
                <a:latin typeface="Consolas" panose="020B0609020204030204" pitchFamily="49" charset="0"/>
              </a:rPr>
              <a:t>, it returns 0.</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But if we pop back out because of a </a:t>
            </a:r>
            <a:r>
              <a:rPr lang="en-US" sz="1600" dirty="0" err="1">
                <a:solidFill>
                  <a:srgbClr val="008000"/>
                </a:solidFill>
                <a:latin typeface="Consolas" panose="020B0609020204030204" pitchFamily="49" charset="0"/>
              </a:rPr>
              <a:t>longjmp</a:t>
            </a:r>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it'll be with the value passed in the </a:t>
            </a:r>
            <a:r>
              <a:rPr lang="en-US" sz="1600" dirty="0" err="1">
                <a:solidFill>
                  <a:srgbClr val="008000"/>
                </a:solidFill>
                <a:latin typeface="Consolas" panose="020B0609020204030204" pitchFamily="49" charset="0"/>
              </a:rPr>
              <a:t>longjmp</a:t>
            </a:r>
            <a:r>
              <a:rPr lang="en-US" sz="1600" dirty="0">
                <a:solidFill>
                  <a:srgbClr val="008000"/>
                </a:solidFill>
                <a:latin typeface="Consolas" panose="020B0609020204030204" pitchFamily="49" charset="0"/>
              </a:rPr>
              <a: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setjmpResult</a:t>
            </a:r>
            <a:r>
              <a:rPr lang="en-US" sz="1600" dirty="0">
                <a:solidFill>
                  <a:srgbClr val="000000"/>
                </a:solidFill>
                <a:latin typeface="Consolas" panose="020B0609020204030204" pitchFamily="49" charset="0"/>
              </a:rPr>
              <a:t> = </a:t>
            </a:r>
            <a:r>
              <a:rPr lang="en-US" sz="1600" dirty="0" err="1">
                <a:solidFill>
                  <a:srgbClr val="6F008A"/>
                </a:solidFill>
                <a:latin typeface="Consolas" panose="020B0609020204030204" pitchFamily="49" charset="0"/>
              </a:rPr>
              <a:t>setjmp</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longjmpBuffer</a:t>
            </a:r>
            <a:r>
              <a:rPr lang="en-US" sz="16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8482508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18CC65-8117-4D95-8978-82B090830C7B}"/>
              </a:ext>
            </a:extLst>
          </p:cNvPr>
          <p:cNvSpPr/>
          <p:nvPr/>
        </p:nvSpPr>
        <p:spPr>
          <a:xfrm>
            <a:off x="591207" y="698370"/>
            <a:ext cx="7614745" cy="2893100"/>
          </a:xfrm>
          <a:prstGeom prst="rect">
            <a:avLst/>
          </a:prstGeom>
        </p:spPr>
        <p:txBody>
          <a:bodyPr wrap="square">
            <a:spAutoFit/>
          </a:bodyPr>
          <a:lstStyle/>
          <a:p>
            <a:r>
              <a:rPr lang="en-US" sz="1600">
                <a:solidFill>
                  <a:srgbClr val="000000"/>
                </a:solidFill>
                <a:latin typeface="Consolas" panose="020B0609020204030204" pitchFamily="49" charset="0"/>
              </a:rPr>
              <a:t>   </a:t>
            </a:r>
            <a:r>
              <a:rPr lang="en-US" sz="1600">
                <a:solidFill>
                  <a:srgbClr val="0000FF"/>
                </a:solidFill>
                <a:latin typeface="Consolas" panose="020B0609020204030204" pitchFamily="49" charset="0"/>
              </a:rPr>
              <a:t>if</a:t>
            </a:r>
            <a:r>
              <a:rPr lang="en-US" sz="1600">
                <a:solidFill>
                  <a:srgbClr val="000000"/>
                </a:solidFill>
                <a:latin typeface="Consolas" panose="020B0609020204030204" pitchFamily="49" charset="0"/>
              </a:rPr>
              <a:t> ( setjmpResult == 0 )</a:t>
            </a:r>
          </a:p>
          <a:p>
            <a:r>
              <a:rPr lang="en-US" sz="1600">
                <a:solidFill>
                  <a:srgbClr val="000000"/>
                </a:solidFill>
                <a:latin typeface="Consolas" panose="020B0609020204030204" pitchFamily="49" charset="0"/>
              </a:rPr>
              <a:t>      {</a:t>
            </a:r>
          </a:p>
          <a:p>
            <a:r>
              <a:rPr lang="en-US" sz="1600">
                <a:solidFill>
                  <a:srgbClr val="000000"/>
                </a:solidFill>
                <a:latin typeface="Consolas" panose="020B0609020204030204" pitchFamily="49" charset="0"/>
              </a:rPr>
              <a:t>      </a:t>
            </a:r>
            <a:r>
              <a:rPr lang="en-US" sz="1600">
                <a:solidFill>
                  <a:srgbClr val="008000"/>
                </a:solidFill>
                <a:latin typeface="Consolas" panose="020B0609020204030204" pitchFamily="49" charset="0"/>
              </a:rPr>
              <a:t>// Trying for the first time.</a:t>
            </a:r>
            <a:endParaRPr lang="en-US" sz="1600">
              <a:solidFill>
                <a:srgbClr val="000000"/>
              </a:solidFill>
              <a:latin typeface="Consolas" panose="020B0609020204030204" pitchFamily="49" charset="0"/>
            </a:endParaRPr>
          </a:p>
          <a:p>
            <a:r>
              <a:rPr lang="en-US" sz="1600">
                <a:solidFill>
                  <a:srgbClr val="000000"/>
                </a:solidFill>
                <a:latin typeface="Consolas" panose="020B0609020204030204" pitchFamily="49" charset="0"/>
              </a:rPr>
              <a:t>      cout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a:t>
            </a:r>
            <a:r>
              <a:rPr lang="en-US" sz="1600">
                <a:solidFill>
                  <a:srgbClr val="A31515"/>
                </a:solidFill>
                <a:latin typeface="Consolas" panose="020B0609020204030204" pitchFamily="49" charset="0"/>
              </a:rPr>
              <a:t>"About to do the nullptr deref."</a:t>
            </a:r>
            <a:r>
              <a:rPr lang="en-US" sz="1600">
                <a:solidFill>
                  <a:srgbClr val="000000"/>
                </a:solidFill>
                <a:latin typeface="Consolas" panose="020B0609020204030204" pitchFamily="49" charset="0"/>
              </a:rPr>
              <a: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endl;</a:t>
            </a:r>
          </a:p>
          <a:p>
            <a:r>
              <a:rPr lang="en-US" sz="1600">
                <a:solidFill>
                  <a:srgbClr val="000000"/>
                </a:solidFill>
                <a:latin typeface="Consolas" panose="020B0609020204030204" pitchFamily="49" charset="0"/>
              </a:rPr>
              <a:t>      </a:t>
            </a:r>
            <a:r>
              <a:rPr lang="en-US" sz="1600">
                <a:solidFill>
                  <a:srgbClr val="0000FF"/>
                </a:solidFill>
                <a:latin typeface="Consolas" panose="020B0609020204030204" pitchFamily="49" charset="0"/>
              </a:rPr>
              <a:t>int</a:t>
            </a:r>
            <a:r>
              <a:rPr lang="en-US" sz="1600">
                <a:solidFill>
                  <a:srgbClr val="000000"/>
                </a:solidFill>
                <a:latin typeface="Consolas" panose="020B0609020204030204" pitchFamily="49" charset="0"/>
              </a:rPr>
              <a:t> *p = </a:t>
            </a:r>
            <a:r>
              <a:rPr lang="en-US" sz="1600">
                <a:solidFill>
                  <a:srgbClr val="0000FF"/>
                </a:solidFill>
                <a:latin typeface="Consolas" panose="020B0609020204030204" pitchFamily="49" charset="0"/>
              </a:rPr>
              <a:t>nullptr</a:t>
            </a:r>
            <a:r>
              <a:rPr lang="en-US" sz="1600">
                <a:solidFill>
                  <a:srgbClr val="000000"/>
                </a:solidFill>
                <a:latin typeface="Consolas" panose="020B0609020204030204" pitchFamily="49" charset="0"/>
              </a:rPr>
              <a:t>;</a:t>
            </a:r>
          </a:p>
          <a:p>
            <a:r>
              <a:rPr lang="en-US" sz="1600">
                <a:solidFill>
                  <a:srgbClr val="000000"/>
                </a:solidFill>
                <a:latin typeface="Consolas" panose="020B0609020204030204" pitchFamily="49" charset="0"/>
              </a:rPr>
              <a:t>      *p = 5;</a:t>
            </a:r>
          </a:p>
          <a:p>
            <a:r>
              <a:rPr lang="en-US" sz="1600">
                <a:solidFill>
                  <a:srgbClr val="000000"/>
                </a:solidFill>
                <a:latin typeface="Consolas" panose="020B0609020204030204" pitchFamily="49" charset="0"/>
              </a:rPr>
              <a:t>      cout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a:t>
            </a:r>
            <a:r>
              <a:rPr lang="en-US" sz="1600">
                <a:solidFill>
                  <a:srgbClr val="A31515"/>
                </a:solidFill>
                <a:latin typeface="Consolas" panose="020B0609020204030204" pitchFamily="49" charset="0"/>
              </a:rPr>
              <a:t>"Never reached."</a:t>
            </a:r>
            <a:r>
              <a:rPr lang="en-US" sz="1600">
                <a:solidFill>
                  <a:srgbClr val="000000"/>
                </a:solidFill>
                <a:latin typeface="Consolas" panose="020B0609020204030204" pitchFamily="49" charset="0"/>
              </a:rPr>
              <a: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endl;</a:t>
            </a:r>
          </a:p>
          <a:p>
            <a:r>
              <a:rPr lang="en-US" sz="1600">
                <a:solidFill>
                  <a:srgbClr val="000000"/>
                </a:solidFill>
                <a:latin typeface="Consolas" panose="020B0609020204030204" pitchFamily="49" charset="0"/>
              </a:rPr>
              <a:t>      }</a:t>
            </a:r>
          </a:p>
          <a:p>
            <a:r>
              <a:rPr lang="en-US" sz="1600">
                <a:solidFill>
                  <a:srgbClr val="000000"/>
                </a:solidFill>
                <a:latin typeface="Consolas" panose="020B0609020204030204" pitchFamily="49" charset="0"/>
              </a:rPr>
              <a:t>   </a:t>
            </a:r>
            <a:r>
              <a:rPr lang="en-US" sz="1600">
                <a:solidFill>
                  <a:srgbClr val="0000FF"/>
                </a:solidFill>
                <a:latin typeface="Consolas" panose="020B0609020204030204" pitchFamily="49" charset="0"/>
              </a:rPr>
              <a:t>else</a:t>
            </a:r>
            <a:endParaRPr lang="en-US" sz="1600">
              <a:solidFill>
                <a:srgbClr val="000000"/>
              </a:solidFill>
              <a:latin typeface="Consolas" panose="020B0609020204030204" pitchFamily="49" charset="0"/>
            </a:endParaRPr>
          </a:p>
          <a:p>
            <a:r>
              <a:rPr lang="en-US" sz="1600">
                <a:solidFill>
                  <a:srgbClr val="000000"/>
                </a:solidFill>
                <a:latin typeface="Consolas" panose="020B0609020204030204" pitchFamily="49" charset="0"/>
              </a:rPr>
              <a:t>      cout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a:t>
            </a:r>
            <a:r>
              <a:rPr lang="en-US" sz="1600">
                <a:solidFill>
                  <a:srgbClr val="A31515"/>
                </a:solidFill>
                <a:latin typeface="Consolas" panose="020B0609020204030204" pitchFamily="49" charset="0"/>
              </a:rPr>
              <a:t>"Failed, error = "</a:t>
            </a:r>
            <a:r>
              <a:rPr lang="en-US" sz="1600">
                <a:solidFill>
                  <a:srgbClr val="000000"/>
                </a:solidFill>
                <a:latin typeface="Consolas" panose="020B0609020204030204" pitchFamily="49" charset="0"/>
              </a:rPr>
              <a: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setjmpResult </a:t>
            </a:r>
            <a:r>
              <a:rPr lang="en-US" sz="1600">
                <a:solidFill>
                  <a:srgbClr val="008080"/>
                </a:solidFill>
                <a:latin typeface="Consolas" panose="020B0609020204030204" pitchFamily="49" charset="0"/>
              </a:rPr>
              <a:t>&lt;&lt;</a:t>
            </a:r>
            <a:r>
              <a:rPr lang="en-US" sz="1600">
                <a:solidFill>
                  <a:srgbClr val="000000"/>
                </a:solidFill>
                <a:latin typeface="Consolas" panose="020B0609020204030204" pitchFamily="49" charset="0"/>
              </a:rPr>
              <a:t> endl;</a:t>
            </a:r>
          </a:p>
          <a:p>
            <a:r>
              <a:rPr lang="en-US" sz="1600">
                <a:solidFill>
                  <a:srgbClr val="000000"/>
                </a:solidFill>
                <a:latin typeface="Consolas" panose="020B0609020204030204" pitchFamily="49" charset="0"/>
              </a:rPr>
              <a:t>   }</a:t>
            </a:r>
            <a:endParaRPr lang="en-US" sz="1600" dirty="0"/>
          </a:p>
        </p:txBody>
      </p:sp>
    </p:spTree>
    <p:extLst>
      <p:ext uri="{BB962C8B-B14F-4D97-AF65-F5344CB8AC3E}">
        <p14:creationId xmlns:p14="http://schemas.microsoft.com/office/powerpoint/2010/main" val="37877336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C6A146-8CCA-419E-9769-656C3BBEE8A0}"/>
              </a:ext>
            </a:extLst>
          </p:cNvPr>
          <p:cNvSpPr>
            <a:spLocks noGrp="1"/>
          </p:cNvSpPr>
          <p:nvPr>
            <p:ph type="sldNum" sz="quarter" idx="12"/>
          </p:nvPr>
        </p:nvSpPr>
        <p:spPr/>
        <p:txBody>
          <a:bodyPr/>
          <a:lstStyle/>
          <a:p>
            <a:fld id="{F8D59B09-23C8-46BA-B508-CE17BADF421E}" type="slidenum">
              <a:rPr lang="en-US" smtClean="0"/>
              <a:pPr/>
              <a:t>94</a:t>
            </a:fld>
            <a:endParaRPr lang="en-US"/>
          </a:p>
        </p:txBody>
      </p:sp>
      <p:sp>
        <p:nvSpPr>
          <p:cNvPr id="6" name="Rectangle 5">
            <a:extLst>
              <a:ext uri="{FF2B5EF4-FFF2-40B4-BE49-F238E27FC236}">
                <a16:creationId xmlns:a16="http://schemas.microsoft.com/office/drawing/2014/main" id="{7A71A53F-C5D8-43CB-AFD9-455542E0A53D}"/>
              </a:ext>
            </a:extLst>
          </p:cNvPr>
          <p:cNvSpPr/>
          <p:nvPr/>
        </p:nvSpPr>
        <p:spPr>
          <a:xfrm>
            <a:off x="584200" y="649223"/>
            <a:ext cx="7975600" cy="4524315"/>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181 C% g++ LinuxSignalHandler.cpp -o </a:t>
            </a:r>
            <a:r>
              <a:rPr lang="en-US" sz="1600" dirty="0" err="1">
                <a:solidFill>
                  <a:schemeClr val="bg1"/>
                </a:solidFill>
                <a:latin typeface="Consolas" panose="020B0609020204030204" pitchFamily="49" charset="0"/>
              </a:rPr>
              <a:t>LinuxSignalHandler</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182 C% LinuxSignalHandler.exe</a:t>
            </a:r>
          </a:p>
          <a:p>
            <a:r>
              <a:rPr lang="en-US" sz="1600" dirty="0">
                <a:solidFill>
                  <a:schemeClr val="bg1"/>
                </a:solidFill>
                <a:latin typeface="Consolas" panose="020B0609020204030204" pitchFamily="49" charset="0"/>
              </a:rPr>
              <a:t>About to do the </a:t>
            </a:r>
            <a:r>
              <a:rPr lang="en-US" sz="1600" dirty="0" err="1">
                <a:solidFill>
                  <a:schemeClr val="bg1"/>
                </a:solidFill>
                <a:latin typeface="Consolas" panose="020B0609020204030204" pitchFamily="49" charset="0"/>
              </a:rPr>
              <a:t>nullptr</a:t>
            </a:r>
            <a:r>
              <a:rPr lang="en-US" sz="1600" dirty="0">
                <a:solidFill>
                  <a:schemeClr val="bg1"/>
                </a:solidFill>
                <a:latin typeface="Consolas" panose="020B0609020204030204" pitchFamily="49" charset="0"/>
              </a:rPr>
              <a:t> </a:t>
            </a:r>
            <a:r>
              <a:rPr lang="en-US" sz="1600" dirty="0" err="1">
                <a:solidFill>
                  <a:schemeClr val="bg1"/>
                </a:solidFill>
                <a:latin typeface="Consolas" panose="020B0609020204030204" pitchFamily="49" charset="0"/>
              </a:rPr>
              <a:t>deref</a:t>
            </a:r>
            <a:r>
              <a:rPr lang="en-US" sz="1600" dirty="0">
                <a:solidFill>
                  <a:schemeClr val="bg1"/>
                </a:solidFill>
                <a:latin typeface="Consolas" panose="020B0609020204030204" pitchFamily="49" charset="0"/>
              </a:rPr>
              <a:t>.</a:t>
            </a:r>
          </a:p>
          <a:p>
            <a:r>
              <a:rPr lang="en-US" sz="1600" dirty="0">
                <a:solidFill>
                  <a:schemeClr val="bg1"/>
                </a:solidFill>
                <a:latin typeface="Consolas" panose="020B0609020204030204" pitchFamily="49" charset="0"/>
              </a:rPr>
              <a:t>Signal 11 encountered.</a:t>
            </a:r>
          </a:p>
          <a:p>
            <a:r>
              <a:rPr lang="en-US" sz="1600" dirty="0">
                <a:solidFill>
                  <a:schemeClr val="bg1"/>
                </a:solidFill>
                <a:latin typeface="Consolas" panose="020B0609020204030204" pitchFamily="49" charset="0"/>
              </a:rPr>
              <a:t>Failed, error = 11</a:t>
            </a:r>
          </a:p>
          <a:p>
            <a:r>
              <a:rPr lang="en-US" sz="1600" dirty="0">
                <a:solidFill>
                  <a:schemeClr val="bg1"/>
                </a:solidFill>
                <a:latin typeface="Consolas" panose="020B0609020204030204" pitchFamily="49" charset="0"/>
              </a:rPr>
              <a:t>183 C%</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3896719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25156</TotalTime>
  <Words>7319</Words>
  <Application>Microsoft Office PowerPoint</Application>
  <PresentationFormat>On-screen Show (4:3)</PresentationFormat>
  <Paragraphs>1682</Paragraphs>
  <Slides>94</Slides>
  <Notes>77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94</vt:i4>
      </vt:variant>
    </vt:vector>
  </HeadingPairs>
  <TitlesOfParts>
    <vt:vector size="104" baseType="lpstr">
      <vt:lpstr>Arial</vt:lpstr>
      <vt:lpstr>Calibri</vt:lpstr>
      <vt:lpstr>Consolas</vt:lpstr>
      <vt:lpstr>Courier</vt:lpstr>
      <vt:lpstr>Courier New</vt:lpstr>
      <vt:lpstr>Lucida Sans</vt:lpstr>
      <vt:lpstr>Symbol</vt:lpstr>
      <vt:lpstr>Tahoma</vt:lpstr>
      <vt:lpstr>Verdana</vt:lpstr>
      <vt:lpstr>Office Theme</vt:lpstr>
      <vt:lpstr>EECS 498 System Design of a Search Engine Winter 2026 Lecture 18:  Sitemaps and Shingles</vt:lpstr>
      <vt:lpstr>agenda</vt:lpstr>
      <vt:lpstr>agenda</vt:lpstr>
      <vt:lpstr>details</vt:lpstr>
      <vt:lpstr>agenda</vt:lpstr>
      <vt:lpstr>PowerPoint Presentation</vt:lpstr>
      <vt:lpstr>agenda</vt:lpstr>
      <vt:lpstr>basic strategy</vt:lpstr>
      <vt:lpstr>spans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steps to ranking</vt:lpstr>
      <vt:lpstr>measuring quality</vt:lpstr>
      <vt:lpstr>measuring quality</vt:lpstr>
      <vt:lpstr>measuring quality</vt:lpstr>
      <vt:lpstr>measuring quality</vt:lpstr>
      <vt:lpstr>measuring quality</vt:lpstr>
      <vt:lpstr>generating labeled results</vt:lpstr>
      <vt:lpstr>strategy</vt:lpstr>
      <vt:lpstr>remarks</vt:lpstr>
      <vt:lpstr>remarks</vt:lpstr>
      <vt:lpstr>remarks</vt:lpstr>
      <vt:lpstr>PowerPoint Presentation</vt:lpstr>
      <vt:lpstr>PowerPoint Presentation</vt:lpstr>
      <vt:lpstr>how to do better</vt:lpstr>
      <vt:lpstr>PowerPoint Presentation</vt:lpstr>
      <vt:lpstr>agenda</vt:lpstr>
      <vt:lpstr>sitemaps</vt:lpstr>
      <vt:lpstr>sitemap format</vt:lpstr>
      <vt:lpstr>PowerPoint Presentation</vt:lpstr>
      <vt:lpstr>PowerPoint Presentation</vt:lpstr>
      <vt:lpstr>PowerPoint Presentation</vt:lpstr>
      <vt:lpstr>agenda</vt:lpstr>
      <vt:lpstr>basic problem</vt:lpstr>
      <vt:lpstr>straightforward algorithm</vt:lpstr>
      <vt:lpstr>why not compare entire document?</vt:lpstr>
      <vt:lpstr>stripping “chrome”</vt:lpstr>
      <vt:lpstr>PowerPoint Presentation</vt:lpstr>
      <vt:lpstr>k-Shingles</vt:lpstr>
      <vt:lpstr>picking shingle size</vt:lpstr>
      <vt:lpstr>shingles are hashed</vt:lpstr>
      <vt:lpstr>PowerPoint Presentation</vt:lpstr>
      <vt:lpstr>test if Doc1.Sketch[i] = Doc2.Sketch[i] </vt:lpstr>
      <vt:lpstr>however…</vt:lpstr>
      <vt:lpstr>observations</vt:lpstr>
      <vt:lpstr>to investigate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instrumenting memory usage</vt:lpstr>
      <vt:lpstr>PowerPoint Presentation</vt:lpstr>
      <vt:lpstr>PowerPoint Presentation</vt:lpstr>
      <vt:lpstr>PowerPoint Presentation</vt:lpstr>
      <vt:lpstr>PowerPoint Presentation</vt:lpstr>
      <vt:lpstr>PowerPoint Presentation</vt:lpstr>
      <vt:lpstr>agenda</vt:lpstr>
      <vt:lpstr>Failing gracefully</vt:lpstr>
      <vt:lpstr>Exceptions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 Sitemaps and shingles</dc:title>
  <dc:creator>Nicole Hamilton</dc:creator>
  <cp:lastModifiedBy>Nicole Hamilton</cp:lastModifiedBy>
  <cp:revision>805</cp:revision>
  <dcterms:created xsi:type="dcterms:W3CDTF">2014-10-28T21:56:04Z</dcterms:created>
  <dcterms:modified xsi:type="dcterms:W3CDTF">2026-10-13T23:34:20Z</dcterms:modified>
</cp:coreProperties>
</file>